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6.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8.xml" ContentType="application/vnd.openxmlformats-officedocument.themeOverride+xml"/>
  <Override PartName="/ppt/notesSlides/notesSlide12.xml" ContentType="application/vnd.openxmlformats-officedocument.presentationml.notesSl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4"/>
  </p:notesMasterIdLst>
  <p:sldIdLst>
    <p:sldId id="257" r:id="rId3"/>
    <p:sldId id="258"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3" r:id="rId19"/>
    <p:sldId id="284" r:id="rId20"/>
    <p:sldId id="285" r:id="rId21"/>
    <p:sldId id="286" r:id="rId22"/>
    <p:sldId id="287" r:id="rId23"/>
    <p:sldId id="288" r:id="rId24"/>
    <p:sldId id="289" r:id="rId25"/>
    <p:sldId id="290" r:id="rId26"/>
    <p:sldId id="293" r:id="rId27"/>
    <p:sldId id="294" r:id="rId28"/>
    <p:sldId id="297" r:id="rId29"/>
    <p:sldId id="298" r:id="rId30"/>
    <p:sldId id="295" r:id="rId31"/>
    <p:sldId id="299" r:id="rId32"/>
    <p:sldId id="300"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40"/>
      </p:cViewPr>
      <p:guideLst/>
    </p:cSldViewPr>
  </p:slideViewPr>
  <p:notesTextViewPr>
    <p:cViewPr>
      <p:scale>
        <a:sx n="1" d="1"/>
        <a:sy n="1" d="1"/>
      </p:scale>
      <p:origin x="0" y="0"/>
    </p:cViewPr>
  </p:notesTextViewPr>
  <p:sorterViewPr>
    <p:cViewPr>
      <p:scale>
        <a:sx n="100" d="100"/>
        <a:sy n="100" d="100"/>
      </p:scale>
      <p:origin x="0" y="-76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C775E-D5B7-4CE2-B8AD-438153BCB4C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F137A651-6174-4D64-8BDF-2428F7DF9E2E}">
      <dgm:prSet phldrT="[Texte]"/>
      <dgm:spPr/>
      <dgm:t>
        <a:bodyPr/>
        <a:lstStyle/>
        <a:p>
          <a:r>
            <a:rPr lang="fr-FR" dirty="0" smtClean="0"/>
            <a:t>1/construire des images mentales</a:t>
          </a:r>
          <a:endParaRPr lang="fr-FR" dirty="0"/>
        </a:p>
      </dgm:t>
    </dgm:pt>
    <dgm:pt modelId="{8D296F13-B439-4E13-B890-F8FA5C3A6729}" type="parTrans" cxnId="{59E538AA-F938-4922-A121-5B24C26B53F5}">
      <dgm:prSet/>
      <dgm:spPr/>
      <dgm:t>
        <a:bodyPr/>
        <a:lstStyle/>
        <a:p>
          <a:endParaRPr lang="fr-FR"/>
        </a:p>
      </dgm:t>
    </dgm:pt>
    <dgm:pt modelId="{EEFA57A2-FAC6-4846-AD75-5E477BEDF3DF}" type="sibTrans" cxnId="{59E538AA-F938-4922-A121-5B24C26B53F5}">
      <dgm:prSet/>
      <dgm:spPr/>
      <dgm:t>
        <a:bodyPr/>
        <a:lstStyle/>
        <a:p>
          <a:endParaRPr lang="fr-FR"/>
        </a:p>
      </dgm:t>
    </dgm:pt>
    <dgm:pt modelId="{3904558B-7244-4D35-BB7C-EAA0AB962555}">
      <dgm:prSet phldrT="[Texte]"/>
      <dgm:spPr/>
      <dgm:t>
        <a:bodyPr/>
        <a:lstStyle/>
        <a:p>
          <a:r>
            <a:rPr lang="fr-FR" dirty="0" smtClean="0"/>
            <a:t>2/faire des liens dans le texte</a:t>
          </a:r>
          <a:endParaRPr lang="fr-FR" dirty="0"/>
        </a:p>
      </dgm:t>
    </dgm:pt>
    <dgm:pt modelId="{A3399C3D-2710-46CF-8211-62CD90FD1F22}" type="parTrans" cxnId="{F0DEA00C-F4C0-460D-B076-B94290EB7C2E}">
      <dgm:prSet/>
      <dgm:spPr/>
      <dgm:t>
        <a:bodyPr/>
        <a:lstStyle/>
        <a:p>
          <a:endParaRPr lang="fr-FR"/>
        </a:p>
      </dgm:t>
    </dgm:pt>
    <dgm:pt modelId="{B20F1BE9-2213-4806-93F6-7EF094A01497}" type="sibTrans" cxnId="{F0DEA00C-F4C0-460D-B076-B94290EB7C2E}">
      <dgm:prSet/>
      <dgm:spPr/>
      <dgm:t>
        <a:bodyPr/>
        <a:lstStyle/>
        <a:p>
          <a:endParaRPr lang="fr-FR"/>
        </a:p>
      </dgm:t>
    </dgm:pt>
    <dgm:pt modelId="{EA0066D0-B7B8-4E52-B023-01295CFA1458}">
      <dgm:prSet phldrT="[Texte]"/>
      <dgm:spPr/>
      <dgm:t>
        <a:bodyPr/>
        <a:lstStyle/>
        <a:p>
          <a:r>
            <a:rPr lang="fr-FR" dirty="0" smtClean="0"/>
            <a:t>3/Faire des liens avec les connaissances ou le vécu</a:t>
          </a:r>
          <a:endParaRPr lang="fr-FR" dirty="0"/>
        </a:p>
      </dgm:t>
    </dgm:pt>
    <dgm:pt modelId="{8DCD1CA9-CAAE-411F-B9C9-47777D550513}" type="parTrans" cxnId="{704E283F-16C2-4D52-A9D8-1EACFEED2A8B}">
      <dgm:prSet/>
      <dgm:spPr/>
      <dgm:t>
        <a:bodyPr/>
        <a:lstStyle/>
        <a:p>
          <a:endParaRPr lang="fr-FR"/>
        </a:p>
      </dgm:t>
    </dgm:pt>
    <dgm:pt modelId="{42AEAEBC-7F44-47ED-84C1-E6E2BDDC5882}" type="sibTrans" cxnId="{704E283F-16C2-4D52-A9D8-1EACFEED2A8B}">
      <dgm:prSet/>
      <dgm:spPr/>
      <dgm:t>
        <a:bodyPr/>
        <a:lstStyle/>
        <a:p>
          <a:endParaRPr lang="fr-FR"/>
        </a:p>
      </dgm:t>
    </dgm:pt>
    <dgm:pt modelId="{C6A8A01E-C2E8-4351-9B50-F4F01F9779D0}">
      <dgm:prSet phldrT="[Texte]"/>
      <dgm:spPr/>
      <dgm:t>
        <a:bodyPr/>
        <a:lstStyle/>
        <a:p>
          <a:r>
            <a:rPr lang="fr-FR" dirty="0" smtClean="0"/>
            <a:t>4/ comprendre le sens des mots inconnus</a:t>
          </a:r>
          <a:endParaRPr lang="fr-FR" dirty="0"/>
        </a:p>
      </dgm:t>
    </dgm:pt>
    <dgm:pt modelId="{C39AEFDB-5974-4B9A-BF3E-21B8A019171F}" type="parTrans" cxnId="{66725348-D5A0-48A9-A4F4-161051009930}">
      <dgm:prSet/>
      <dgm:spPr/>
      <dgm:t>
        <a:bodyPr/>
        <a:lstStyle/>
        <a:p>
          <a:endParaRPr lang="fr-FR"/>
        </a:p>
      </dgm:t>
    </dgm:pt>
    <dgm:pt modelId="{A413868D-F536-4C59-B58B-4BB2FFE5CC27}" type="sibTrans" cxnId="{66725348-D5A0-48A9-A4F4-161051009930}">
      <dgm:prSet/>
      <dgm:spPr/>
      <dgm:t>
        <a:bodyPr/>
        <a:lstStyle/>
        <a:p>
          <a:endParaRPr lang="fr-FR"/>
        </a:p>
      </dgm:t>
    </dgm:pt>
    <dgm:pt modelId="{803A036D-B052-432A-B1B5-089165947CFC}">
      <dgm:prSet phldrT="[Texte]"/>
      <dgm:spPr/>
      <dgm:t>
        <a:bodyPr/>
        <a:lstStyle/>
        <a:p>
          <a:r>
            <a:rPr lang="fr-FR" dirty="0" smtClean="0"/>
            <a:t>5/mémoriser, récapituler, synthétiser </a:t>
          </a:r>
          <a:endParaRPr lang="fr-FR" dirty="0"/>
        </a:p>
      </dgm:t>
    </dgm:pt>
    <dgm:pt modelId="{32FC959C-0B6C-4A78-90A8-180F817B59BC}" type="parTrans" cxnId="{DA7CEF14-14D8-4B9F-96FA-D1E8CB3F0DB6}">
      <dgm:prSet/>
      <dgm:spPr/>
      <dgm:t>
        <a:bodyPr/>
        <a:lstStyle/>
        <a:p>
          <a:endParaRPr lang="fr-FR"/>
        </a:p>
      </dgm:t>
    </dgm:pt>
    <dgm:pt modelId="{4729FDD8-30AD-4658-AECE-AB5AF65F68F0}" type="sibTrans" cxnId="{DA7CEF14-14D8-4B9F-96FA-D1E8CB3F0DB6}">
      <dgm:prSet/>
      <dgm:spPr/>
      <dgm:t>
        <a:bodyPr/>
        <a:lstStyle/>
        <a:p>
          <a:endParaRPr lang="fr-FR"/>
        </a:p>
      </dgm:t>
    </dgm:pt>
    <dgm:pt modelId="{AFCF3E54-C743-44A3-9E2A-36A2B7B26C30}" type="pres">
      <dgm:prSet presAssocID="{587C775E-D5B7-4CE2-B8AD-438153BCB4C3}" presName="diagram" presStyleCnt="0">
        <dgm:presLayoutVars>
          <dgm:dir/>
          <dgm:resizeHandles val="exact"/>
        </dgm:presLayoutVars>
      </dgm:prSet>
      <dgm:spPr/>
      <dgm:t>
        <a:bodyPr/>
        <a:lstStyle/>
        <a:p>
          <a:endParaRPr lang="fr-FR"/>
        </a:p>
      </dgm:t>
    </dgm:pt>
    <dgm:pt modelId="{B17355BD-7E97-450F-A6CB-831F3C42A855}" type="pres">
      <dgm:prSet presAssocID="{F137A651-6174-4D64-8BDF-2428F7DF9E2E}" presName="node" presStyleLbl="node1" presStyleIdx="0" presStyleCnt="5">
        <dgm:presLayoutVars>
          <dgm:bulletEnabled val="1"/>
        </dgm:presLayoutVars>
      </dgm:prSet>
      <dgm:spPr/>
      <dgm:t>
        <a:bodyPr/>
        <a:lstStyle/>
        <a:p>
          <a:endParaRPr lang="fr-FR"/>
        </a:p>
      </dgm:t>
    </dgm:pt>
    <dgm:pt modelId="{E949746E-D0DF-4967-B65F-12F7F4BA4B03}" type="pres">
      <dgm:prSet presAssocID="{EEFA57A2-FAC6-4846-AD75-5E477BEDF3DF}" presName="sibTrans" presStyleCnt="0"/>
      <dgm:spPr/>
    </dgm:pt>
    <dgm:pt modelId="{FF9DCDA3-456F-4B50-A20F-7E23D4ECF052}" type="pres">
      <dgm:prSet presAssocID="{3904558B-7244-4D35-BB7C-EAA0AB962555}" presName="node" presStyleLbl="node1" presStyleIdx="1" presStyleCnt="5">
        <dgm:presLayoutVars>
          <dgm:bulletEnabled val="1"/>
        </dgm:presLayoutVars>
      </dgm:prSet>
      <dgm:spPr/>
      <dgm:t>
        <a:bodyPr/>
        <a:lstStyle/>
        <a:p>
          <a:endParaRPr lang="fr-FR"/>
        </a:p>
      </dgm:t>
    </dgm:pt>
    <dgm:pt modelId="{F2F5EFD6-6F99-4B1A-9CB8-162B9FAB7CE6}" type="pres">
      <dgm:prSet presAssocID="{B20F1BE9-2213-4806-93F6-7EF094A01497}" presName="sibTrans" presStyleCnt="0"/>
      <dgm:spPr/>
    </dgm:pt>
    <dgm:pt modelId="{1E6D0187-3349-4033-AD8F-CF08DE814275}" type="pres">
      <dgm:prSet presAssocID="{EA0066D0-B7B8-4E52-B023-01295CFA1458}" presName="node" presStyleLbl="node1" presStyleIdx="2" presStyleCnt="5">
        <dgm:presLayoutVars>
          <dgm:bulletEnabled val="1"/>
        </dgm:presLayoutVars>
      </dgm:prSet>
      <dgm:spPr/>
      <dgm:t>
        <a:bodyPr/>
        <a:lstStyle/>
        <a:p>
          <a:endParaRPr lang="fr-FR"/>
        </a:p>
      </dgm:t>
    </dgm:pt>
    <dgm:pt modelId="{A1EEC441-390C-40A3-91D6-33E996DCF809}" type="pres">
      <dgm:prSet presAssocID="{42AEAEBC-7F44-47ED-84C1-E6E2BDDC5882}" presName="sibTrans" presStyleCnt="0"/>
      <dgm:spPr/>
    </dgm:pt>
    <dgm:pt modelId="{FBAF68A4-747A-4E49-8351-F1C4EFBDCA34}" type="pres">
      <dgm:prSet presAssocID="{C6A8A01E-C2E8-4351-9B50-F4F01F9779D0}" presName="node" presStyleLbl="node1" presStyleIdx="3" presStyleCnt="5">
        <dgm:presLayoutVars>
          <dgm:bulletEnabled val="1"/>
        </dgm:presLayoutVars>
      </dgm:prSet>
      <dgm:spPr/>
      <dgm:t>
        <a:bodyPr/>
        <a:lstStyle/>
        <a:p>
          <a:endParaRPr lang="fr-FR"/>
        </a:p>
      </dgm:t>
    </dgm:pt>
    <dgm:pt modelId="{ECFA7132-A2A8-42B4-8C60-968667E53C41}" type="pres">
      <dgm:prSet presAssocID="{A413868D-F536-4C59-B58B-4BB2FFE5CC27}" presName="sibTrans" presStyleCnt="0"/>
      <dgm:spPr/>
    </dgm:pt>
    <dgm:pt modelId="{F22A86CD-3BE5-4B6C-9173-3FDE026AF9C1}" type="pres">
      <dgm:prSet presAssocID="{803A036D-B052-432A-B1B5-089165947CFC}" presName="node" presStyleLbl="node1" presStyleIdx="4" presStyleCnt="5">
        <dgm:presLayoutVars>
          <dgm:bulletEnabled val="1"/>
        </dgm:presLayoutVars>
      </dgm:prSet>
      <dgm:spPr/>
      <dgm:t>
        <a:bodyPr/>
        <a:lstStyle/>
        <a:p>
          <a:endParaRPr lang="fr-FR"/>
        </a:p>
      </dgm:t>
    </dgm:pt>
  </dgm:ptLst>
  <dgm:cxnLst>
    <dgm:cxn modelId="{704E283F-16C2-4D52-A9D8-1EACFEED2A8B}" srcId="{587C775E-D5B7-4CE2-B8AD-438153BCB4C3}" destId="{EA0066D0-B7B8-4E52-B023-01295CFA1458}" srcOrd="2" destOrd="0" parTransId="{8DCD1CA9-CAAE-411F-B9C9-47777D550513}" sibTransId="{42AEAEBC-7F44-47ED-84C1-E6E2BDDC5882}"/>
    <dgm:cxn modelId="{59E538AA-F938-4922-A121-5B24C26B53F5}" srcId="{587C775E-D5B7-4CE2-B8AD-438153BCB4C3}" destId="{F137A651-6174-4D64-8BDF-2428F7DF9E2E}" srcOrd="0" destOrd="0" parTransId="{8D296F13-B439-4E13-B890-F8FA5C3A6729}" sibTransId="{EEFA57A2-FAC6-4846-AD75-5E477BEDF3DF}"/>
    <dgm:cxn modelId="{DA7CEF14-14D8-4B9F-96FA-D1E8CB3F0DB6}" srcId="{587C775E-D5B7-4CE2-B8AD-438153BCB4C3}" destId="{803A036D-B052-432A-B1B5-089165947CFC}" srcOrd="4" destOrd="0" parTransId="{32FC959C-0B6C-4A78-90A8-180F817B59BC}" sibTransId="{4729FDD8-30AD-4658-AECE-AB5AF65F68F0}"/>
    <dgm:cxn modelId="{EC8CD8E3-0900-4658-B6C5-716BC5035216}" type="presOf" srcId="{803A036D-B052-432A-B1B5-089165947CFC}" destId="{F22A86CD-3BE5-4B6C-9173-3FDE026AF9C1}" srcOrd="0" destOrd="0" presId="urn:microsoft.com/office/officeart/2005/8/layout/default"/>
    <dgm:cxn modelId="{11C9773A-4A22-4960-885B-67181E748061}" type="presOf" srcId="{3904558B-7244-4D35-BB7C-EAA0AB962555}" destId="{FF9DCDA3-456F-4B50-A20F-7E23D4ECF052}" srcOrd="0" destOrd="0" presId="urn:microsoft.com/office/officeart/2005/8/layout/default"/>
    <dgm:cxn modelId="{66725348-D5A0-48A9-A4F4-161051009930}" srcId="{587C775E-D5B7-4CE2-B8AD-438153BCB4C3}" destId="{C6A8A01E-C2E8-4351-9B50-F4F01F9779D0}" srcOrd="3" destOrd="0" parTransId="{C39AEFDB-5974-4B9A-BF3E-21B8A019171F}" sibTransId="{A413868D-F536-4C59-B58B-4BB2FFE5CC27}"/>
    <dgm:cxn modelId="{28E6AA9B-64B3-4DC7-A379-BF75305E724B}" type="presOf" srcId="{EA0066D0-B7B8-4E52-B023-01295CFA1458}" destId="{1E6D0187-3349-4033-AD8F-CF08DE814275}" srcOrd="0" destOrd="0" presId="urn:microsoft.com/office/officeart/2005/8/layout/default"/>
    <dgm:cxn modelId="{5C2EAE48-39ED-4078-8664-25A3D87EAA29}" type="presOf" srcId="{C6A8A01E-C2E8-4351-9B50-F4F01F9779D0}" destId="{FBAF68A4-747A-4E49-8351-F1C4EFBDCA34}" srcOrd="0" destOrd="0" presId="urn:microsoft.com/office/officeart/2005/8/layout/default"/>
    <dgm:cxn modelId="{5DE3E396-C3D7-4657-B7DD-25FF3ABA2C01}" type="presOf" srcId="{587C775E-D5B7-4CE2-B8AD-438153BCB4C3}" destId="{AFCF3E54-C743-44A3-9E2A-36A2B7B26C30}" srcOrd="0" destOrd="0" presId="urn:microsoft.com/office/officeart/2005/8/layout/default"/>
    <dgm:cxn modelId="{5F8D5CF2-E283-4710-A28A-0EC117662016}" type="presOf" srcId="{F137A651-6174-4D64-8BDF-2428F7DF9E2E}" destId="{B17355BD-7E97-450F-A6CB-831F3C42A855}" srcOrd="0" destOrd="0" presId="urn:microsoft.com/office/officeart/2005/8/layout/default"/>
    <dgm:cxn modelId="{F0DEA00C-F4C0-460D-B076-B94290EB7C2E}" srcId="{587C775E-D5B7-4CE2-B8AD-438153BCB4C3}" destId="{3904558B-7244-4D35-BB7C-EAA0AB962555}" srcOrd="1" destOrd="0" parTransId="{A3399C3D-2710-46CF-8211-62CD90FD1F22}" sibTransId="{B20F1BE9-2213-4806-93F6-7EF094A01497}"/>
    <dgm:cxn modelId="{5AE3D136-5DAD-41B4-AE4B-1019AD1C3227}" type="presParOf" srcId="{AFCF3E54-C743-44A3-9E2A-36A2B7B26C30}" destId="{B17355BD-7E97-450F-A6CB-831F3C42A855}" srcOrd="0" destOrd="0" presId="urn:microsoft.com/office/officeart/2005/8/layout/default"/>
    <dgm:cxn modelId="{8AD619CD-83EF-4037-BD5E-7A263253D03E}" type="presParOf" srcId="{AFCF3E54-C743-44A3-9E2A-36A2B7B26C30}" destId="{E949746E-D0DF-4967-B65F-12F7F4BA4B03}" srcOrd="1" destOrd="0" presId="urn:microsoft.com/office/officeart/2005/8/layout/default"/>
    <dgm:cxn modelId="{072192AB-54FF-416B-9911-F711C9352DF4}" type="presParOf" srcId="{AFCF3E54-C743-44A3-9E2A-36A2B7B26C30}" destId="{FF9DCDA3-456F-4B50-A20F-7E23D4ECF052}" srcOrd="2" destOrd="0" presId="urn:microsoft.com/office/officeart/2005/8/layout/default"/>
    <dgm:cxn modelId="{93CBD7DF-174A-49B7-BB3F-254FF681BDB2}" type="presParOf" srcId="{AFCF3E54-C743-44A3-9E2A-36A2B7B26C30}" destId="{F2F5EFD6-6F99-4B1A-9CB8-162B9FAB7CE6}" srcOrd="3" destOrd="0" presId="urn:microsoft.com/office/officeart/2005/8/layout/default"/>
    <dgm:cxn modelId="{1AF6C050-7241-4B9E-8455-5F9088F44F9A}" type="presParOf" srcId="{AFCF3E54-C743-44A3-9E2A-36A2B7B26C30}" destId="{1E6D0187-3349-4033-AD8F-CF08DE814275}" srcOrd="4" destOrd="0" presId="urn:microsoft.com/office/officeart/2005/8/layout/default"/>
    <dgm:cxn modelId="{9CBA3A86-4828-4BEA-9EA7-BE27F34DA686}" type="presParOf" srcId="{AFCF3E54-C743-44A3-9E2A-36A2B7B26C30}" destId="{A1EEC441-390C-40A3-91D6-33E996DCF809}" srcOrd="5" destOrd="0" presId="urn:microsoft.com/office/officeart/2005/8/layout/default"/>
    <dgm:cxn modelId="{9439F611-6DB1-4FCA-880C-B513097A4167}" type="presParOf" srcId="{AFCF3E54-C743-44A3-9E2A-36A2B7B26C30}" destId="{FBAF68A4-747A-4E49-8351-F1C4EFBDCA34}" srcOrd="6" destOrd="0" presId="urn:microsoft.com/office/officeart/2005/8/layout/default"/>
    <dgm:cxn modelId="{7C32B55A-4F70-4DC3-AB6F-6F360A341CD6}" type="presParOf" srcId="{AFCF3E54-C743-44A3-9E2A-36A2B7B26C30}" destId="{ECFA7132-A2A8-42B4-8C60-968667E53C41}" srcOrd="7" destOrd="0" presId="urn:microsoft.com/office/officeart/2005/8/layout/default"/>
    <dgm:cxn modelId="{86457D89-5267-4CE9-9F97-469D7C93320C}" type="presParOf" srcId="{AFCF3E54-C743-44A3-9E2A-36A2B7B26C30}" destId="{F22A86CD-3BE5-4B6C-9173-3FDE026AF9C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DD5C2-297B-4585-916C-3029D6D67CE6}" type="doc">
      <dgm:prSet loTypeId="urn:microsoft.com/office/officeart/2005/8/layout/chevron1" loCatId="process" qsTypeId="urn:microsoft.com/office/officeart/2005/8/quickstyle/simple1" qsCatId="simple" csTypeId="urn:microsoft.com/office/officeart/2005/8/colors/accent1_2" csCatId="accent1" phldr="1"/>
      <dgm:spPr/>
    </dgm:pt>
    <dgm:pt modelId="{E75EF4F1-BDA7-4ED5-AE07-F90CEF2F8CD8}">
      <dgm:prSet phldrT="[Texte]"/>
      <dgm:spPr/>
      <dgm:t>
        <a:bodyPr/>
        <a:lstStyle/>
        <a:p>
          <a:r>
            <a:rPr lang="fr-FR" b="0" i="0" dirty="0" smtClean="0"/>
            <a:t>Avant la lecture, l’enseignant invite les élèves à préciser leurs intentions de lecture, s’interroger sur le contenu du texte et mobiliser les connaissances</a:t>
          </a:r>
          <a:endParaRPr lang="fr-FR" dirty="0"/>
        </a:p>
      </dgm:t>
    </dgm:pt>
    <dgm:pt modelId="{75807953-94AC-451E-A11B-C8BD3E1630C8}" type="parTrans" cxnId="{1D187A21-AC11-4930-AB53-FBC4A936CFC7}">
      <dgm:prSet/>
      <dgm:spPr/>
      <dgm:t>
        <a:bodyPr/>
        <a:lstStyle/>
        <a:p>
          <a:endParaRPr lang="fr-FR"/>
        </a:p>
      </dgm:t>
    </dgm:pt>
    <dgm:pt modelId="{4C83A0D6-8148-47E4-92A0-6AF230BB971F}" type="sibTrans" cxnId="{1D187A21-AC11-4930-AB53-FBC4A936CFC7}">
      <dgm:prSet/>
      <dgm:spPr/>
      <dgm:t>
        <a:bodyPr/>
        <a:lstStyle/>
        <a:p>
          <a:endParaRPr lang="fr-FR"/>
        </a:p>
      </dgm:t>
    </dgm:pt>
    <dgm:pt modelId="{91EFD1A0-8E3E-43E3-9F1C-AF379CFBACC8}">
      <dgm:prSet phldrT="[Texte]"/>
      <dgm:spPr/>
      <dgm:t>
        <a:bodyPr/>
        <a:lstStyle/>
        <a:p>
          <a:r>
            <a:rPr lang="fr-FR" b="0" i="0" dirty="0" smtClean="0"/>
            <a:t>Pendant la lecture, l’enseignant accompagne l’élaboration des inférences, aide à relier le texte aux connaissances, vérifier les prédictions et en effectuer de nouvelles</a:t>
          </a:r>
          <a:endParaRPr lang="fr-FR" dirty="0"/>
        </a:p>
      </dgm:t>
    </dgm:pt>
    <dgm:pt modelId="{3A23181A-E3BE-4656-9C59-FD365261F059}" type="parTrans" cxnId="{7296AE44-654D-4973-A891-4CA9F6D993FF}">
      <dgm:prSet/>
      <dgm:spPr/>
      <dgm:t>
        <a:bodyPr/>
        <a:lstStyle/>
        <a:p>
          <a:endParaRPr lang="fr-FR"/>
        </a:p>
      </dgm:t>
    </dgm:pt>
    <dgm:pt modelId="{CC199A57-BBBA-4897-BF7F-366B6004FA73}" type="sibTrans" cxnId="{7296AE44-654D-4973-A891-4CA9F6D993FF}">
      <dgm:prSet/>
      <dgm:spPr/>
      <dgm:t>
        <a:bodyPr/>
        <a:lstStyle/>
        <a:p>
          <a:endParaRPr lang="fr-FR"/>
        </a:p>
      </dgm:t>
    </dgm:pt>
    <dgm:pt modelId="{2C458ABF-E3A7-476B-A3A1-8E23240F9AAE}">
      <dgm:prSet phldrT="[Texte]"/>
      <dgm:spPr/>
      <dgm:t>
        <a:bodyPr/>
        <a:lstStyle/>
        <a:p>
          <a:r>
            <a:rPr lang="fr-FR" b="0" i="0" dirty="0" smtClean="0"/>
            <a:t>Après la lecture l’enseignant vérifie la compréhension des élèves et fait préciser les savoirs et savoir-faire acquis.</a:t>
          </a:r>
          <a:endParaRPr lang="fr-FR" dirty="0"/>
        </a:p>
      </dgm:t>
    </dgm:pt>
    <dgm:pt modelId="{C7C30071-DA06-463A-B090-4BDC38D9BC7F}" type="parTrans" cxnId="{9177513D-BFA0-4CA2-9BDA-516B34ADEB7C}">
      <dgm:prSet/>
      <dgm:spPr/>
      <dgm:t>
        <a:bodyPr/>
        <a:lstStyle/>
        <a:p>
          <a:endParaRPr lang="fr-FR"/>
        </a:p>
      </dgm:t>
    </dgm:pt>
    <dgm:pt modelId="{1EE6D642-ED73-46E5-A2CC-52AEAE8BB3DA}" type="sibTrans" cxnId="{9177513D-BFA0-4CA2-9BDA-516B34ADEB7C}">
      <dgm:prSet/>
      <dgm:spPr/>
      <dgm:t>
        <a:bodyPr/>
        <a:lstStyle/>
        <a:p>
          <a:endParaRPr lang="fr-FR"/>
        </a:p>
      </dgm:t>
    </dgm:pt>
    <dgm:pt modelId="{CECD56B3-BDBA-4471-A849-470BD65552A6}" type="pres">
      <dgm:prSet presAssocID="{C48DD5C2-297B-4585-916C-3029D6D67CE6}" presName="Name0" presStyleCnt="0">
        <dgm:presLayoutVars>
          <dgm:dir/>
          <dgm:animLvl val="lvl"/>
          <dgm:resizeHandles val="exact"/>
        </dgm:presLayoutVars>
      </dgm:prSet>
      <dgm:spPr/>
    </dgm:pt>
    <dgm:pt modelId="{6C56EF86-92DE-494D-B81E-C467E901623A}" type="pres">
      <dgm:prSet presAssocID="{E75EF4F1-BDA7-4ED5-AE07-F90CEF2F8CD8}" presName="parTxOnly" presStyleLbl="node1" presStyleIdx="0" presStyleCnt="3">
        <dgm:presLayoutVars>
          <dgm:chMax val="0"/>
          <dgm:chPref val="0"/>
          <dgm:bulletEnabled val="1"/>
        </dgm:presLayoutVars>
      </dgm:prSet>
      <dgm:spPr/>
      <dgm:t>
        <a:bodyPr/>
        <a:lstStyle/>
        <a:p>
          <a:endParaRPr lang="fr-FR"/>
        </a:p>
      </dgm:t>
    </dgm:pt>
    <dgm:pt modelId="{09801508-4C7E-4A18-A11E-9D30E8D35344}" type="pres">
      <dgm:prSet presAssocID="{4C83A0D6-8148-47E4-92A0-6AF230BB971F}" presName="parTxOnlySpace" presStyleCnt="0"/>
      <dgm:spPr/>
    </dgm:pt>
    <dgm:pt modelId="{6D125AF5-9D2C-4890-8F29-2DDC6B2FAE3E}" type="pres">
      <dgm:prSet presAssocID="{91EFD1A0-8E3E-43E3-9F1C-AF379CFBACC8}" presName="parTxOnly" presStyleLbl="node1" presStyleIdx="1" presStyleCnt="3" custLinFactNeighborX="6673">
        <dgm:presLayoutVars>
          <dgm:chMax val="0"/>
          <dgm:chPref val="0"/>
          <dgm:bulletEnabled val="1"/>
        </dgm:presLayoutVars>
      </dgm:prSet>
      <dgm:spPr/>
      <dgm:t>
        <a:bodyPr/>
        <a:lstStyle/>
        <a:p>
          <a:endParaRPr lang="fr-FR"/>
        </a:p>
      </dgm:t>
    </dgm:pt>
    <dgm:pt modelId="{76EA88BC-4571-4C88-B7FA-0F33C0B6CBF9}" type="pres">
      <dgm:prSet presAssocID="{CC199A57-BBBA-4897-BF7F-366B6004FA73}" presName="parTxOnlySpace" presStyleCnt="0"/>
      <dgm:spPr/>
    </dgm:pt>
    <dgm:pt modelId="{2869085A-7CD7-4B1E-B0F2-6E5FC5110DAC}" type="pres">
      <dgm:prSet presAssocID="{2C458ABF-E3A7-476B-A3A1-8E23240F9AAE}" presName="parTxOnly" presStyleLbl="node1" presStyleIdx="2" presStyleCnt="3">
        <dgm:presLayoutVars>
          <dgm:chMax val="0"/>
          <dgm:chPref val="0"/>
          <dgm:bulletEnabled val="1"/>
        </dgm:presLayoutVars>
      </dgm:prSet>
      <dgm:spPr/>
      <dgm:t>
        <a:bodyPr/>
        <a:lstStyle/>
        <a:p>
          <a:endParaRPr lang="fr-FR"/>
        </a:p>
      </dgm:t>
    </dgm:pt>
  </dgm:ptLst>
  <dgm:cxnLst>
    <dgm:cxn modelId="{6EDAEC08-B344-40B8-935B-A774361C35CC}" type="presOf" srcId="{91EFD1A0-8E3E-43E3-9F1C-AF379CFBACC8}" destId="{6D125AF5-9D2C-4890-8F29-2DDC6B2FAE3E}" srcOrd="0" destOrd="0" presId="urn:microsoft.com/office/officeart/2005/8/layout/chevron1"/>
    <dgm:cxn modelId="{367EDCF3-B2EE-41D9-905F-4AAA3D3289CD}" type="presOf" srcId="{C48DD5C2-297B-4585-916C-3029D6D67CE6}" destId="{CECD56B3-BDBA-4471-A849-470BD65552A6}" srcOrd="0" destOrd="0" presId="urn:microsoft.com/office/officeart/2005/8/layout/chevron1"/>
    <dgm:cxn modelId="{7296AE44-654D-4973-A891-4CA9F6D993FF}" srcId="{C48DD5C2-297B-4585-916C-3029D6D67CE6}" destId="{91EFD1A0-8E3E-43E3-9F1C-AF379CFBACC8}" srcOrd="1" destOrd="0" parTransId="{3A23181A-E3BE-4656-9C59-FD365261F059}" sibTransId="{CC199A57-BBBA-4897-BF7F-366B6004FA73}"/>
    <dgm:cxn modelId="{412A53CF-8B50-4045-AB2E-804788CCC1EF}" type="presOf" srcId="{2C458ABF-E3A7-476B-A3A1-8E23240F9AAE}" destId="{2869085A-7CD7-4B1E-B0F2-6E5FC5110DAC}" srcOrd="0" destOrd="0" presId="urn:microsoft.com/office/officeart/2005/8/layout/chevron1"/>
    <dgm:cxn modelId="{1D187A21-AC11-4930-AB53-FBC4A936CFC7}" srcId="{C48DD5C2-297B-4585-916C-3029D6D67CE6}" destId="{E75EF4F1-BDA7-4ED5-AE07-F90CEF2F8CD8}" srcOrd="0" destOrd="0" parTransId="{75807953-94AC-451E-A11B-C8BD3E1630C8}" sibTransId="{4C83A0D6-8148-47E4-92A0-6AF230BB971F}"/>
    <dgm:cxn modelId="{ECDA8EE9-0E83-4A54-991B-52E8E2961F48}" type="presOf" srcId="{E75EF4F1-BDA7-4ED5-AE07-F90CEF2F8CD8}" destId="{6C56EF86-92DE-494D-B81E-C467E901623A}" srcOrd="0" destOrd="0" presId="urn:microsoft.com/office/officeart/2005/8/layout/chevron1"/>
    <dgm:cxn modelId="{9177513D-BFA0-4CA2-9BDA-516B34ADEB7C}" srcId="{C48DD5C2-297B-4585-916C-3029D6D67CE6}" destId="{2C458ABF-E3A7-476B-A3A1-8E23240F9AAE}" srcOrd="2" destOrd="0" parTransId="{C7C30071-DA06-463A-B090-4BDC38D9BC7F}" sibTransId="{1EE6D642-ED73-46E5-A2CC-52AEAE8BB3DA}"/>
    <dgm:cxn modelId="{A3DB9B0A-2E0B-4B6C-8D4E-9E8022685A7D}" type="presParOf" srcId="{CECD56B3-BDBA-4471-A849-470BD65552A6}" destId="{6C56EF86-92DE-494D-B81E-C467E901623A}" srcOrd="0" destOrd="0" presId="urn:microsoft.com/office/officeart/2005/8/layout/chevron1"/>
    <dgm:cxn modelId="{41E1CEF6-1F0A-4F2B-8FF2-90E7A8B01B87}" type="presParOf" srcId="{CECD56B3-BDBA-4471-A849-470BD65552A6}" destId="{09801508-4C7E-4A18-A11E-9D30E8D35344}" srcOrd="1" destOrd="0" presId="urn:microsoft.com/office/officeart/2005/8/layout/chevron1"/>
    <dgm:cxn modelId="{FDA21152-7AEE-4952-83D5-EE8B89DB663D}" type="presParOf" srcId="{CECD56B3-BDBA-4471-A849-470BD65552A6}" destId="{6D125AF5-9D2C-4890-8F29-2DDC6B2FAE3E}" srcOrd="2" destOrd="0" presId="urn:microsoft.com/office/officeart/2005/8/layout/chevron1"/>
    <dgm:cxn modelId="{04C01DB0-A3F2-4574-B8C0-24131EE42441}" type="presParOf" srcId="{CECD56B3-BDBA-4471-A849-470BD65552A6}" destId="{76EA88BC-4571-4C88-B7FA-0F33C0B6CBF9}" srcOrd="3" destOrd="0" presId="urn:microsoft.com/office/officeart/2005/8/layout/chevron1"/>
    <dgm:cxn modelId="{B00A69C1-8809-42C7-B155-2091D610C3E2}" type="presParOf" srcId="{CECD56B3-BDBA-4471-A849-470BD65552A6}" destId="{2869085A-7CD7-4B1E-B0F2-6E5FC5110D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355BD-7E97-450F-A6CB-831F3C42A855}">
      <dsp:nvSpPr>
        <dsp:cNvPr id="0" name=""/>
        <dsp:cNvSpPr/>
      </dsp:nvSpPr>
      <dsp:spPr>
        <a:xfrm>
          <a:off x="808017" y="3018"/>
          <a:ext cx="2793020" cy="16758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1/construire des images mentales</a:t>
          </a:r>
          <a:endParaRPr lang="fr-FR" sz="2600" kern="1200" dirty="0"/>
        </a:p>
      </dsp:txBody>
      <dsp:txXfrm>
        <a:off x="808017" y="3018"/>
        <a:ext cx="2793020" cy="1675812"/>
      </dsp:txXfrm>
    </dsp:sp>
    <dsp:sp modelId="{FF9DCDA3-456F-4B50-A20F-7E23D4ECF052}">
      <dsp:nvSpPr>
        <dsp:cNvPr id="0" name=""/>
        <dsp:cNvSpPr/>
      </dsp:nvSpPr>
      <dsp:spPr>
        <a:xfrm>
          <a:off x="3880339" y="3018"/>
          <a:ext cx="2793020" cy="16758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2/faire des liens dans le texte</a:t>
          </a:r>
          <a:endParaRPr lang="fr-FR" sz="2600" kern="1200" dirty="0"/>
        </a:p>
      </dsp:txBody>
      <dsp:txXfrm>
        <a:off x="3880339" y="3018"/>
        <a:ext cx="2793020" cy="1675812"/>
      </dsp:txXfrm>
    </dsp:sp>
    <dsp:sp modelId="{1E6D0187-3349-4033-AD8F-CF08DE814275}">
      <dsp:nvSpPr>
        <dsp:cNvPr id="0" name=""/>
        <dsp:cNvSpPr/>
      </dsp:nvSpPr>
      <dsp:spPr>
        <a:xfrm>
          <a:off x="6952662" y="3018"/>
          <a:ext cx="2793020" cy="16758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3/Faire des liens avec les connaissances ou le vécu</a:t>
          </a:r>
          <a:endParaRPr lang="fr-FR" sz="2600" kern="1200" dirty="0"/>
        </a:p>
      </dsp:txBody>
      <dsp:txXfrm>
        <a:off x="6952662" y="3018"/>
        <a:ext cx="2793020" cy="1675812"/>
      </dsp:txXfrm>
    </dsp:sp>
    <dsp:sp modelId="{FBAF68A4-747A-4E49-8351-F1C4EFBDCA34}">
      <dsp:nvSpPr>
        <dsp:cNvPr id="0" name=""/>
        <dsp:cNvSpPr/>
      </dsp:nvSpPr>
      <dsp:spPr>
        <a:xfrm>
          <a:off x="2344178" y="1958132"/>
          <a:ext cx="2793020" cy="16758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4/ comprendre le sens des mots inconnus</a:t>
          </a:r>
          <a:endParaRPr lang="fr-FR" sz="2600" kern="1200" dirty="0"/>
        </a:p>
      </dsp:txBody>
      <dsp:txXfrm>
        <a:off x="2344178" y="1958132"/>
        <a:ext cx="2793020" cy="1675812"/>
      </dsp:txXfrm>
    </dsp:sp>
    <dsp:sp modelId="{F22A86CD-3BE5-4B6C-9173-3FDE026AF9C1}">
      <dsp:nvSpPr>
        <dsp:cNvPr id="0" name=""/>
        <dsp:cNvSpPr/>
      </dsp:nvSpPr>
      <dsp:spPr>
        <a:xfrm>
          <a:off x="5416501" y="1958132"/>
          <a:ext cx="2793020" cy="16758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fr-FR" sz="2600" kern="1200" dirty="0" smtClean="0"/>
            <a:t>5/mémoriser, récapituler, synthétiser </a:t>
          </a:r>
          <a:endParaRPr lang="fr-FR" sz="2600" kern="1200" dirty="0"/>
        </a:p>
      </dsp:txBody>
      <dsp:txXfrm>
        <a:off x="5416501" y="1958132"/>
        <a:ext cx="2793020" cy="1675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6EF86-92DE-494D-B81E-C467E901623A}">
      <dsp:nvSpPr>
        <dsp:cNvPr id="0" name=""/>
        <dsp:cNvSpPr/>
      </dsp:nvSpPr>
      <dsp:spPr>
        <a:xfrm>
          <a:off x="3213" y="1220339"/>
          <a:ext cx="3915427" cy="156617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FR" sz="1300" b="0" i="0" kern="1200" dirty="0" smtClean="0"/>
            <a:t>Avant la lecture, l’enseignant invite les élèves à préciser leurs intentions de lecture, s’interroger sur le contenu du texte et mobiliser les connaissances</a:t>
          </a:r>
          <a:endParaRPr lang="fr-FR" sz="1300" kern="1200" dirty="0"/>
        </a:p>
      </dsp:txBody>
      <dsp:txXfrm>
        <a:off x="786299" y="1220339"/>
        <a:ext cx="2349256" cy="1566171"/>
      </dsp:txXfrm>
    </dsp:sp>
    <dsp:sp modelId="{6D125AF5-9D2C-4890-8F29-2DDC6B2FAE3E}">
      <dsp:nvSpPr>
        <dsp:cNvPr id="0" name=""/>
        <dsp:cNvSpPr/>
      </dsp:nvSpPr>
      <dsp:spPr>
        <a:xfrm>
          <a:off x="3553226" y="1220339"/>
          <a:ext cx="3915427" cy="156617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FR" sz="1300" b="0" i="0" kern="1200" dirty="0" smtClean="0"/>
            <a:t>Pendant la lecture, l’enseignant accompagne l’élaboration des inférences, aide à relier le texte aux connaissances, vérifier les prédictions et en effectuer de nouvelles</a:t>
          </a:r>
          <a:endParaRPr lang="fr-FR" sz="1300" kern="1200" dirty="0"/>
        </a:p>
      </dsp:txBody>
      <dsp:txXfrm>
        <a:off x="4336312" y="1220339"/>
        <a:ext cx="2349256" cy="1566171"/>
      </dsp:txXfrm>
    </dsp:sp>
    <dsp:sp modelId="{2869085A-7CD7-4B1E-B0F2-6E5FC5110DAC}">
      <dsp:nvSpPr>
        <dsp:cNvPr id="0" name=""/>
        <dsp:cNvSpPr/>
      </dsp:nvSpPr>
      <dsp:spPr>
        <a:xfrm>
          <a:off x="7050983" y="1220339"/>
          <a:ext cx="3915427" cy="1566171"/>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fr-FR" sz="1300" b="0" i="0" kern="1200" dirty="0" smtClean="0"/>
            <a:t>Après la lecture l’enseignant vérifie la compréhension des élèves et fait préciser les savoirs et savoir-faire acquis.</a:t>
          </a:r>
          <a:endParaRPr lang="fr-FR" sz="1300" kern="1200" dirty="0"/>
        </a:p>
      </dsp:txBody>
      <dsp:txXfrm>
        <a:off x="7834069" y="1220339"/>
        <a:ext cx="2349256" cy="15661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2ADFC-8082-4D7F-AA99-2263CE92A2F3}" type="datetimeFigureOut">
              <a:rPr lang="fr-FR" smtClean="0"/>
              <a:t>05/03/2020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2B075-21EA-46C1-ADCE-7EF9A28E2163}" type="slidenum">
              <a:rPr lang="fr-FR" smtClean="0"/>
              <a:t>‹N°›</a:t>
            </a:fld>
            <a:endParaRPr lang="fr-FR"/>
          </a:p>
        </p:txBody>
      </p:sp>
    </p:spTree>
    <p:extLst>
      <p:ext uri="{BB962C8B-B14F-4D97-AF65-F5344CB8AC3E}">
        <p14:creationId xmlns:p14="http://schemas.microsoft.com/office/powerpoint/2010/main" val="43655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F4437-496E-A441-B212-C0EDB9FEBFE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21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solidFill>
                  <a:schemeClr val="bg1"/>
                </a:solidFill>
              </a:rPr>
              <a:t>Pourquoi? </a:t>
            </a:r>
            <a:r>
              <a:rPr lang="fr-FR" dirty="0" smtClean="0">
                <a:solidFill>
                  <a:schemeClr val="bg1"/>
                </a:solidFill>
              </a:rPr>
              <a:t>Les élèves sont invités, aux différents arrêts à dire ce qu’ils ont compris, c'est-à-dire qu’ils sont accompagnés pour élaborer une représentation mentale cohérente. L’exercice leur permet également de réguler leur compréhension, de prendre conscience des fausses pistes et de la perte du fil de l’histoire. </a:t>
            </a:r>
          </a:p>
          <a:p>
            <a:endParaRPr lang="fr-FR" dirty="0" smtClean="0">
              <a:solidFill>
                <a:schemeClr val="bg1"/>
              </a:solidFill>
            </a:endParaRPr>
          </a:p>
          <a:p>
            <a:pPr marL="0" lvl="0" indent="0" defTabSz="914400">
              <a:spcBef>
                <a:spcPts val="0"/>
              </a:spcBef>
              <a:spcAft>
                <a:spcPts val="0"/>
              </a:spcAft>
              <a:buClrTx/>
              <a:buNone/>
              <a:defRPr/>
            </a:pPr>
            <a:r>
              <a:rPr lang="fr-FR" b="1" dirty="0" smtClean="0">
                <a:solidFill>
                  <a:schemeClr val="bg1"/>
                </a:solidFill>
              </a:rPr>
              <a:t>Comment? </a:t>
            </a:r>
            <a:r>
              <a:rPr lang="fr-FR" dirty="0" smtClean="0">
                <a:solidFill>
                  <a:schemeClr val="bg1"/>
                </a:solidFill>
              </a:rPr>
              <a:t>l’enseignant choisit un texte court de préférence, une nouvelle, mais ce peut être également une partie d’un ouvrage ou un album. À chaque interruption, l’enseignant pose une question et une seule qu’il a préparée avec soin. Le but est de centrer l’attention des jeunes lecteurs sur les éléments importants, de les conduire à effectuer des inférences, en évitant les déferlements de question auxquelles ils n’ont pas toujours le temps de répondre. Le questionnement joue un rôle fondamental. Les élèves sont invités à émettre des hypothèses, oralement, ou à l’écrit pour les plus grands. Le recueil des hypothèses ne peut être trop long sous peine de perdre le fil de l’histoire. Le maitre doit contrôler le débat qui s’installe, il ne peut accueillir toutes les hypothèses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42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dispositif permet de :</a:t>
            </a:r>
          </a:p>
          <a:p>
            <a:r>
              <a:rPr lang="fr-FR" dirty="0" smtClean="0"/>
              <a:t>-résoudre les inférences</a:t>
            </a:r>
          </a:p>
          <a:p>
            <a:r>
              <a:rPr lang="fr-FR" dirty="0" smtClean="0"/>
              <a:t>-conserver en</a:t>
            </a:r>
            <a:r>
              <a:rPr lang="fr-FR" baseline="0" dirty="0" smtClean="0"/>
              <a:t> mémoire les éléments nécessaires</a:t>
            </a:r>
          </a:p>
          <a:p>
            <a:r>
              <a:rPr lang="fr-FR" baseline="0" dirty="0" smtClean="0"/>
              <a:t>-apprendre à piloter sa compréhension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01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a:t>
            </a:r>
            <a:r>
              <a:rPr lang="fr-FR" dirty="0" err="1" smtClean="0"/>
              <a:t>Visibiléo</a:t>
            </a:r>
            <a:r>
              <a:rPr lang="fr-FR" dirty="0" smtClean="0"/>
              <a:t> n’est pas un accompagnement au fil de la lecture, mais plutôt la formalisation sous forme de schéma de ce qui a été compris lors de la lecture d’un fragment sémantiquement complet ou d’un récit entier. Son rôle est de donner forme à la représentation mentale de l’histoire lue, c'est-à-dire de rendre visible l’organisation des informations explicites et implicites. Une fois réalisé, c’est un outil efficace pour soutenir la mémorisation et la compréhension, car il permet en un seul regard d’appréhender la structure de l’histoire et le travail du lecteur qui a comblé les blancs du texte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88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solidFill>
                  <a:srgbClr val="FF0000"/>
                </a:solidFill>
              </a:rPr>
              <a:t>« Le bon géant rencontre une vieille dame. » </a:t>
            </a:r>
          </a:p>
          <a:p>
            <a:pPr marL="0" indent="0">
              <a:buNone/>
            </a:pPr>
            <a:r>
              <a:rPr lang="fr-FR" dirty="0" smtClean="0"/>
              <a:t>• 1ère étape : traitements lexicaux et syntaxiques. (forme de surface) </a:t>
            </a:r>
          </a:p>
          <a:p>
            <a:pPr marL="0" indent="0">
              <a:buNone/>
            </a:pPr>
            <a:r>
              <a:rPr lang="fr-FR" dirty="0" smtClean="0"/>
              <a:t>• 2ème étape: traitements sémantiques. 1. Rencontrer (géant, dame) / 2. bon (géant) / 3. vieille (dame) (forme logique -&gt; résumé thématique du texte)</a:t>
            </a:r>
          </a:p>
          <a:p>
            <a:pPr marL="0" indent="0">
              <a:buNone/>
            </a:pPr>
            <a:r>
              <a:rPr lang="fr-FR" dirty="0" smtClean="0"/>
              <a:t>• 3 </a:t>
            </a:r>
            <a:r>
              <a:rPr lang="fr-FR" dirty="0" err="1" smtClean="0"/>
              <a:t>ème</a:t>
            </a:r>
            <a:r>
              <a:rPr lang="fr-FR" dirty="0" smtClean="0"/>
              <a:t> étape: représentation mentale ou élaboration d’un « modèle de la situation ». Ces trois étapes et les trois formes de représentation qui en découlent se construisent en parallèle pendant la compréhension et peuvent être plus ou moins élaborées au terme du processus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119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 3- Articuler l’apprentissage du code et la compréhension Développer une lecture pour accéder au sens : Fluence, lecture à voix haute, mise en voix de texte</a:t>
            </a:r>
          </a:p>
          <a:p>
            <a:r>
              <a:rPr lang="fr-FR" dirty="0" smtClean="0"/>
              <a:t>Des séances d’entraînement :  Entrainer à décoder les mots avec précision.  Entrainer à lire avec aisance.  Entrainer à lire avec l’intonation adaptée. Pour améliorer la compréhension, il est nécessaire d’entraîner à l’automatisation des procédures d’identification des mots.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comprendre un texte, il est souvent utile de construire un univers de référence en lien avec ses propres connaissances. Il importe donc d’apprendre aux élèves à établir des ponts entre le texte et leurs connaissances personnelles ou leur vécu. C’est également par le biais de cette stratégie qu’ils pourront se positionner du point de vue d’un personnage et mieux comprendre ses intentions et son ressenti.</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06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Comprendre un mot inconnu dans un texte est important afin que la chaine de compréhension, ne soit pas rompue. Différentes techniques sont utilisées et entrainées à cette fin : - utiliser le contexte, - se référer à un ou plusieurs mots de la même famille, - comprendre la construction du mot, - et en dernier lieu, rechercher la définition dans un dictionnaire.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398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 comprendre un texte long dans son intégralité , il faut être capable de trier les informations , de les mémoriser et de les structurer. Ce n’est qu’à cette condition que le lecteur peut construire les liens nécessaires pour comprendre l’intégralité du récit. - La construction de cartes de personnages et des liens entre eux aide efficacement les élèves à garder en mémoire les éléments importants du récit. L’entrainement, par le biais d’exercices spécifique, permet également de développer cette stratégie ( résumé, reconstruction de la chronologie…).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8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solidFill>
                <a:schemeClr val="bg1"/>
              </a:solidFill>
            </a:endParaRPr>
          </a:p>
          <a:p>
            <a:endParaRPr lang="fr-FR" dirty="0" smtClean="0">
              <a:solidFill>
                <a:schemeClr val="bg1"/>
              </a:solidFill>
            </a:endParaRPr>
          </a:p>
          <a:p>
            <a:r>
              <a:rPr lang="fr-FR" dirty="0" smtClean="0">
                <a:solidFill>
                  <a:schemeClr val="bg1"/>
                </a:solidFill>
              </a:rPr>
              <a:t> Avant la lecture : Donner aux élèves un contrat d’écoute : - soit le contrat est posé par l’enseignant. - soit il est défini en commun avec les élèves suite à un temps d’échanges répondant à la question : « qu’allons-nous repérer ? » </a:t>
            </a:r>
          </a:p>
          <a:p>
            <a:pPr marL="0" indent="0">
              <a:buNone/>
            </a:pPr>
            <a:r>
              <a:rPr lang="fr-FR" dirty="0" smtClean="0">
                <a:solidFill>
                  <a:schemeClr val="bg1"/>
                </a:solidFill>
              </a:rPr>
              <a:t> Après la lecture : proposer des activités permettant aux élèves de mettre à distance, de construire leur pensée : - se rappeler, écrire deux mots importants par rapport à son ressenti, au sens de l’histoire. - faire des liens avec d’autres histoires, d’autres champs artistiques (favoriser la mise en place d’un espace culturel de classe).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110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03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baseline="0" dirty="0" smtClean="0">
                <a:solidFill>
                  <a:srgbClr val="000000"/>
                </a:solidFill>
                <a:latin typeface="Calibri" panose="020F0502020204030204" pitchFamily="34" charset="0"/>
              </a:rPr>
              <a:t>Desrecherchesontétéeffectuéesenutilisantcescornetsdelectureappelésenanglais«whisperphone»;lesrésultatsmontrentdeseffetsbénéfiquesquantàl’améliorationdelafluidité,dudécodagedemotsainsiquedelacompréhension(Rasinski,2002;Rasinski,Flexer,etBoomgarden-Szypulski,2006).</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D0D4E4-F3A9-4EA1-ABE6-93304C891F2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30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BD93925-5F42-AC46-8278-597AD3C8C350}"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265284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BD93925-5F42-AC46-8278-597AD3C8C350}"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335230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BD93925-5F42-AC46-8278-597AD3C8C350}"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3372825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Modifier les styles du texte du masque
Deuxième niveau
Troisième niveau
Quatrième niveau
Cinquième niveau</a:t>
            </a:r>
            <a:endParaRPr lang="en-US" dirty="0"/>
          </a:p>
        </p:txBody>
      </p:sp>
      <p:sp>
        <p:nvSpPr>
          <p:cNvPr id="2" name="Date Placeholder 1"/>
          <p:cNvSpPr>
            <a:spLocks noGrp="1"/>
          </p:cNvSpPr>
          <p:nvPr>
            <p:ph type="dt" sz="half" idx="10"/>
          </p:nvPr>
        </p:nvSpPr>
        <p:spPr/>
        <p:txBody>
          <a:bodyPr/>
          <a:lstStyle/>
          <a:p>
            <a:fld id="{EBD93925-5F42-AC46-8278-597AD3C8C350}" type="datetimeFigureOut">
              <a:rPr lang="fr-FR" smtClean="0"/>
              <a:t>05/03/2020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413521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BD93925-5F42-AC46-8278-597AD3C8C350}"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416737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BD93925-5F42-AC46-8278-597AD3C8C350}"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3323595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A129BE4-F041-4A0F-A861-8AC9415B19EF}"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301022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A129BE4-F041-4A0F-A861-8AC9415B19EF}"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1894228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A129BE4-F041-4A0F-A861-8AC9415B19EF}"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1662158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A129BE4-F041-4A0F-A861-8AC9415B19EF}"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945548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A129BE4-F041-4A0F-A861-8AC9415B19EF}" type="datetimeFigureOut">
              <a:rPr lang="fr-FR" smtClean="0"/>
              <a:t>05/03/2020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414811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BD93925-5F42-AC46-8278-597AD3C8C350}"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424122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A129BE4-F041-4A0F-A861-8AC9415B19EF}" type="datetimeFigureOut">
              <a:rPr lang="fr-FR" smtClean="0"/>
              <a:t>05/03/2020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650530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29BE4-F041-4A0F-A861-8AC9415B19EF}" type="datetimeFigureOut">
              <a:rPr lang="fr-FR" smtClean="0"/>
              <a:t>05/03/2020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296063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A129BE4-F041-4A0F-A861-8AC9415B19EF}"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546191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A129BE4-F041-4A0F-A861-8AC9415B19EF}"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1418926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A129BE4-F041-4A0F-A861-8AC9415B19EF}"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1014055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A129BE4-F041-4A0F-A861-8AC9415B19EF}"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0FB85F-821D-40EF-A505-F81FF951F521}"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47222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EA129BE4-F041-4A0F-A861-8AC9415B19EF}"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3965755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EA129BE4-F041-4A0F-A861-8AC9415B19EF}"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0FB85F-821D-40EF-A505-F81FF951F521}"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7475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EA129BE4-F041-4A0F-A861-8AC9415B19EF}"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3183616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A129BE4-F041-4A0F-A861-8AC9415B19EF}"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343806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EBD93925-5F42-AC46-8278-597AD3C8C350}"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4269480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A129BE4-F041-4A0F-A861-8AC9415B19EF}" type="datetimeFigureOut">
              <a:rPr lang="fr-FR" smtClean="0"/>
              <a:t>05/03/2020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0FB85F-821D-40EF-A505-F81FF951F521}" type="slidenum">
              <a:rPr lang="fr-FR" smtClean="0"/>
              <a:t>‹N°›</a:t>
            </a:fld>
            <a:endParaRPr lang="fr-FR"/>
          </a:p>
        </p:txBody>
      </p:sp>
    </p:spTree>
    <p:extLst>
      <p:ext uri="{BB962C8B-B14F-4D97-AF65-F5344CB8AC3E}">
        <p14:creationId xmlns:p14="http://schemas.microsoft.com/office/powerpoint/2010/main" val="194956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BD93925-5F42-AC46-8278-597AD3C8C350}"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178534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EBD93925-5F42-AC46-8278-597AD3C8C350}" type="datetimeFigureOut">
              <a:rPr lang="fr-FR" smtClean="0"/>
              <a:t>05/03/2020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92714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D93925-5F42-AC46-8278-597AD3C8C350}" type="datetimeFigureOut">
              <a:rPr lang="fr-FR" smtClean="0"/>
              <a:t>05/03/2020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244684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93925-5F42-AC46-8278-597AD3C8C350}" type="datetimeFigureOut">
              <a:rPr lang="fr-FR" smtClean="0"/>
              <a:t>05/03/2020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222426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EBD93925-5F42-AC46-8278-597AD3C8C350}" type="datetimeFigureOut">
              <a:rPr lang="fr-FR" smtClean="0"/>
              <a:t>05/03/2020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131019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3885810" y="6041362"/>
            <a:ext cx="976879" cy="365125"/>
          </a:xfrm>
        </p:spPr>
        <p:txBody>
          <a:bodyPr/>
          <a:lstStyle/>
          <a:p>
            <a:fld id="{EBD93925-5F42-AC46-8278-597AD3C8C350}" type="datetimeFigureOut">
              <a:rPr lang="fr-FR" smtClean="0"/>
              <a:t>05/03/2020</a:t>
            </a:fld>
            <a:endParaRPr lang="fr-FR"/>
          </a:p>
        </p:txBody>
      </p:sp>
      <p:sp>
        <p:nvSpPr>
          <p:cNvPr id="6" name="Footer Placeholder 5"/>
          <p:cNvSpPr>
            <a:spLocks noGrp="1"/>
          </p:cNvSpPr>
          <p:nvPr>
            <p:ph type="ftr" sz="quarter" idx="11"/>
          </p:nvPr>
        </p:nvSpPr>
        <p:spPr>
          <a:xfrm>
            <a:off x="590396" y="6041362"/>
            <a:ext cx="3295413" cy="365125"/>
          </a:xfrm>
        </p:spPr>
        <p:txBody>
          <a:bodyPr/>
          <a:lstStyle/>
          <a:p>
            <a:endParaRPr lang="fr-FR"/>
          </a:p>
        </p:txBody>
      </p:sp>
      <p:sp>
        <p:nvSpPr>
          <p:cNvPr id="7" name="Slide Number Placeholder 6"/>
          <p:cNvSpPr>
            <a:spLocks noGrp="1"/>
          </p:cNvSpPr>
          <p:nvPr>
            <p:ph type="sldNum" sz="quarter" idx="12"/>
          </p:nvPr>
        </p:nvSpPr>
        <p:spPr>
          <a:xfrm>
            <a:off x="4862689" y="5915888"/>
            <a:ext cx="1062155" cy="490599"/>
          </a:xfrm>
        </p:spPr>
        <p:txBody>
          <a:bodyPr/>
          <a:lstStyle/>
          <a:p>
            <a:fld id="{9884C9F4-5EE1-F84E-A2EA-5B6F0C8E1FC1}" type="slidenum">
              <a:rPr lang="fr-FR" smtClean="0"/>
              <a:t>‹N°›</a:t>
            </a:fld>
            <a:endParaRPr lang="fr-FR"/>
          </a:p>
        </p:txBody>
      </p:sp>
    </p:spTree>
    <p:extLst>
      <p:ext uri="{BB962C8B-B14F-4D97-AF65-F5344CB8AC3E}">
        <p14:creationId xmlns:p14="http://schemas.microsoft.com/office/powerpoint/2010/main" val="220680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fr-F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BD93925-5F42-AC46-8278-597AD3C8C350}" type="datetimeFigureOut">
              <a:rPr lang="fr-FR" smtClean="0"/>
              <a:t>05/03/2020</a:t>
            </a:fld>
            <a:endParaRPr lang="fr-F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884C9F4-5EE1-F84E-A2EA-5B6F0C8E1FC1}" type="slidenum">
              <a:rPr lang="fr-FR" smtClean="0"/>
              <a:t>‹N°›</a:t>
            </a:fld>
            <a:endParaRPr lang="fr-FR"/>
          </a:p>
        </p:txBody>
      </p:sp>
    </p:spTree>
    <p:extLst>
      <p:ext uri="{BB962C8B-B14F-4D97-AF65-F5344CB8AC3E}">
        <p14:creationId xmlns:p14="http://schemas.microsoft.com/office/powerpoint/2010/main" val="25416770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129BE4-F041-4A0F-A861-8AC9415B19EF}" type="datetimeFigureOut">
              <a:rPr lang="fr-FR" smtClean="0"/>
              <a:t>05/03/2020</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80FB85F-821D-40EF-A505-F81FF951F521}" type="slidenum">
              <a:rPr lang="fr-FR" smtClean="0"/>
              <a:t>‹N°›</a:t>
            </a:fld>
            <a:endParaRPr lang="fr-FR"/>
          </a:p>
        </p:txBody>
      </p:sp>
    </p:spTree>
    <p:extLst>
      <p:ext uri="{BB962C8B-B14F-4D97-AF65-F5344CB8AC3E}">
        <p14:creationId xmlns:p14="http://schemas.microsoft.com/office/powerpoint/2010/main" val="12632467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pro.com/especreteil/je-lireecrirecp/video/213683689" TargetMode="External"/><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hyperlink" Target="http://centre-alain-savary.ens-lyon.fr/CAS/LECTURE-ECRITURE/pp-comprehension/scenarios-de-formation/scenario-de-formation"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32032" y="2715240"/>
            <a:ext cx="10572000" cy="2971051"/>
          </a:xfrm>
        </p:spPr>
        <p:txBody>
          <a:bodyPr>
            <a:normAutofit fontScale="90000"/>
          </a:bodyPr>
          <a:lstStyle/>
          <a:p>
            <a:r>
              <a:rPr lang="fr-FR" dirty="0" smtClean="0"/>
              <a:t>La continuité du dire, lire, écrire au cycle 2</a:t>
            </a:r>
            <a:br>
              <a:rPr lang="fr-FR" dirty="0" smtClean="0"/>
            </a:br>
            <a:r>
              <a:rPr lang="fr-FR" dirty="0" smtClean="0"/>
              <a:t/>
            </a:r>
            <a:br>
              <a:rPr lang="fr-FR" dirty="0" smtClean="0"/>
            </a:br>
            <a:r>
              <a:rPr lang="fr-FR" dirty="0" smtClean="0"/>
              <a:t>																</a:t>
            </a:r>
            <a:r>
              <a:rPr lang="fr-FR" sz="2700" dirty="0" smtClean="0"/>
              <a:t>Temps 1 , 4 mars</a:t>
            </a:r>
            <a:r>
              <a:rPr lang="fr-FR" dirty="0" smtClean="0"/>
              <a:t/>
            </a:r>
            <a:br>
              <a:rPr lang="fr-FR" dirty="0" smtClean="0"/>
            </a:br>
            <a:r>
              <a:rPr lang="fr-FR" dirty="0"/>
              <a:t/>
            </a:r>
            <a:br>
              <a:rPr lang="fr-FR" dirty="0"/>
            </a:br>
            <a:endParaRPr lang="fr-FR" dirty="0"/>
          </a:p>
        </p:txBody>
      </p:sp>
    </p:spTree>
    <p:extLst>
      <p:ext uri="{BB962C8B-B14F-4D97-AF65-F5344CB8AC3E}">
        <p14:creationId xmlns:p14="http://schemas.microsoft.com/office/powerpoint/2010/main" val="10691426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8712" y="566060"/>
            <a:ext cx="10571998" cy="970450"/>
          </a:xfrm>
        </p:spPr>
        <p:txBody>
          <a:bodyPr/>
          <a:lstStyle/>
          <a:p>
            <a:r>
              <a:rPr lang="fr-FR" dirty="0"/>
              <a:t>Articuler l’apprentissage du code et la compréhension</a:t>
            </a:r>
          </a:p>
        </p:txBody>
      </p:sp>
      <p:pic>
        <p:nvPicPr>
          <p:cNvPr id="4" name="Espace réservé du contenu 3"/>
          <p:cNvPicPr>
            <a:picLocks noGrp="1" noChangeAspect="1"/>
          </p:cNvPicPr>
          <p:nvPr>
            <p:ph idx="1"/>
          </p:nvPr>
        </p:nvPicPr>
        <p:blipFill>
          <a:blip r:embed="rId2"/>
          <a:stretch>
            <a:fillRect/>
          </a:stretch>
        </p:blipFill>
        <p:spPr>
          <a:xfrm>
            <a:off x="2093976" y="1770204"/>
            <a:ext cx="7508717" cy="4372723"/>
          </a:xfrm>
          <a:prstGeom prst="rect">
            <a:avLst/>
          </a:prstGeom>
        </p:spPr>
      </p:pic>
    </p:spTree>
    <p:extLst>
      <p:ext uri="{BB962C8B-B14F-4D97-AF65-F5344CB8AC3E}">
        <p14:creationId xmlns:p14="http://schemas.microsoft.com/office/powerpoint/2010/main" val="89047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10000" y="682687"/>
            <a:ext cx="9486144" cy="6026725"/>
          </a:xfrm>
          <a:prstGeom prst="rect">
            <a:avLst/>
          </a:prstGeom>
        </p:spPr>
      </p:pic>
    </p:spTree>
    <p:extLst>
      <p:ext uri="{BB962C8B-B14F-4D97-AF65-F5344CB8AC3E}">
        <p14:creationId xmlns:p14="http://schemas.microsoft.com/office/powerpoint/2010/main" val="53323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743075" y="600075"/>
            <a:ext cx="8705850" cy="5657850"/>
          </a:xfrm>
          <a:prstGeom prst="rect">
            <a:avLst/>
          </a:prstGeom>
        </p:spPr>
      </p:pic>
      <p:sp>
        <p:nvSpPr>
          <p:cNvPr id="5" name="ZoneTexte 4"/>
          <p:cNvSpPr txBox="1"/>
          <p:nvPr/>
        </p:nvSpPr>
        <p:spPr>
          <a:xfrm>
            <a:off x="1389888" y="6257925"/>
            <a:ext cx="990295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rPr>
              <a:t>SOLUTION : LA CADENCE DE CET ORATORIO SEMBLE EXCESSIVE POUR UN CLAVECINISTE NEOPHYTE</a:t>
            </a:r>
          </a:p>
        </p:txBody>
      </p:sp>
    </p:spTree>
    <p:extLst>
      <p:ext uri="{BB962C8B-B14F-4D97-AF65-F5344CB8AC3E}">
        <p14:creationId xmlns:p14="http://schemas.microsoft.com/office/powerpoint/2010/main" val="260704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99220" y="447188"/>
            <a:ext cx="9584276" cy="5605528"/>
          </a:xfrm>
          <a:prstGeom prst="rect">
            <a:avLst/>
          </a:prstGeom>
        </p:spPr>
      </p:pic>
      <p:pic>
        <p:nvPicPr>
          <p:cNvPr id="5" name="Image 4"/>
          <p:cNvPicPr>
            <a:picLocks noChangeAspect="1"/>
          </p:cNvPicPr>
          <p:nvPr/>
        </p:nvPicPr>
        <p:blipFill>
          <a:blip r:embed="rId3"/>
          <a:stretch>
            <a:fillRect/>
          </a:stretch>
        </p:blipFill>
        <p:spPr>
          <a:xfrm>
            <a:off x="9530553" y="823150"/>
            <a:ext cx="2562225" cy="3419475"/>
          </a:xfrm>
          <a:prstGeom prst="rect">
            <a:avLst/>
          </a:prstGeom>
        </p:spPr>
      </p:pic>
      <p:sp>
        <p:nvSpPr>
          <p:cNvPr id="6" name="ZoneTexte 5"/>
          <p:cNvSpPr txBox="1"/>
          <p:nvPr/>
        </p:nvSpPr>
        <p:spPr>
          <a:xfrm>
            <a:off x="9895332" y="4681393"/>
            <a:ext cx="208483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140 jeux pour lire vite, Yak Rivais, éditions Retz</a:t>
            </a:r>
          </a:p>
        </p:txBody>
      </p:sp>
    </p:spTree>
    <p:extLst>
      <p:ext uri="{BB962C8B-B14F-4D97-AF65-F5344CB8AC3E}">
        <p14:creationId xmlns:p14="http://schemas.microsoft.com/office/powerpoint/2010/main" val="63127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stratégies à développer en classe </a:t>
            </a:r>
            <a:endParaRPr lang="fr-FR" dirty="0"/>
          </a:p>
        </p:txBody>
      </p:sp>
      <p:graphicFrame>
        <p:nvGraphicFramePr>
          <p:cNvPr id="4" name="Espace réservé du contenu 3"/>
          <p:cNvGraphicFramePr>
            <a:graphicFrameLocks noGrp="1"/>
          </p:cNvGraphicFramePr>
          <p:nvPr>
            <p:ph idx="1"/>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71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STRATEGIE N°1 : Construire des images mentales </a:t>
            </a:r>
          </a:p>
        </p:txBody>
      </p:sp>
      <p:sp>
        <p:nvSpPr>
          <p:cNvPr id="3" name="Espace réservé du contenu 2"/>
          <p:cNvSpPr>
            <a:spLocks noGrp="1"/>
          </p:cNvSpPr>
          <p:nvPr>
            <p:ph idx="1"/>
          </p:nvPr>
        </p:nvSpPr>
        <p:spPr/>
        <p:txBody>
          <a:bodyPr>
            <a:normAutofit/>
          </a:bodyPr>
          <a:lstStyle/>
          <a:p>
            <a:r>
              <a:rPr lang="fr-FR" sz="2400" dirty="0">
                <a:solidFill>
                  <a:schemeClr val="bg1"/>
                </a:solidFill>
              </a:rPr>
              <a:t>Le chat Tibère À plat ventre sur la plus grosse branche du tilleul, Colin, immobile comme un chasseur à l’affût, observe le manège du chat Tibère. Tapi sous un banc de l’allée où les miettes de pain font le régal des moineaux, Tibère attend patiemment que ceux-ci s’approchent suffisamment de lui pour bondir sur la proie qu’il convoite.</a:t>
            </a:r>
          </a:p>
        </p:txBody>
      </p:sp>
    </p:spTree>
    <p:extLst>
      <p:ext uri="{BB962C8B-B14F-4D97-AF65-F5344CB8AC3E}">
        <p14:creationId xmlns:p14="http://schemas.microsoft.com/office/powerpoint/2010/main" val="3461447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STRATÉGIE N°2 : Faire des liens dans le texte </a:t>
            </a:r>
          </a:p>
        </p:txBody>
      </p:sp>
      <p:sp>
        <p:nvSpPr>
          <p:cNvPr id="3" name="Espace réservé du contenu 2"/>
          <p:cNvSpPr>
            <a:spLocks noGrp="1"/>
          </p:cNvSpPr>
          <p:nvPr>
            <p:ph idx="1"/>
          </p:nvPr>
        </p:nvSpPr>
        <p:spPr>
          <a:xfrm>
            <a:off x="675457" y="945836"/>
            <a:ext cx="10554574" cy="3636511"/>
          </a:xfrm>
        </p:spPr>
        <p:txBody>
          <a:bodyPr/>
          <a:lstStyle/>
          <a:p>
            <a:r>
              <a:rPr lang="fr-FR" dirty="0">
                <a:solidFill>
                  <a:schemeClr val="bg1"/>
                </a:solidFill>
              </a:rPr>
              <a:t>Cette stratégie est la plus complexe. Elle consiste à réaliser des </a:t>
            </a:r>
            <a:r>
              <a:rPr lang="fr-FR" dirty="0" smtClean="0">
                <a:solidFill>
                  <a:schemeClr val="bg1"/>
                </a:solidFill>
              </a:rPr>
              <a:t>inférences, (relier </a:t>
            </a:r>
            <a:r>
              <a:rPr lang="fr-FR" dirty="0">
                <a:solidFill>
                  <a:schemeClr val="bg1"/>
                </a:solidFill>
              </a:rPr>
              <a:t>des informations proches ou distantes) afin de construire </a:t>
            </a:r>
            <a:r>
              <a:rPr lang="fr-FR" dirty="0" smtClean="0">
                <a:solidFill>
                  <a:schemeClr val="bg1"/>
                </a:solidFill>
              </a:rPr>
              <a:t>une compréhension </a:t>
            </a:r>
            <a:r>
              <a:rPr lang="fr-FR" dirty="0">
                <a:solidFill>
                  <a:schemeClr val="bg1"/>
                </a:solidFill>
              </a:rPr>
              <a:t>approfondie du texte .</a:t>
            </a:r>
          </a:p>
          <a:p>
            <a:r>
              <a:rPr lang="fr-FR" dirty="0">
                <a:solidFill>
                  <a:schemeClr val="bg1"/>
                </a:solidFill>
              </a:rPr>
              <a:t>Pour ce faire , il faut souvent :</a:t>
            </a:r>
          </a:p>
          <a:p>
            <a:pPr marL="0" indent="0">
              <a:buNone/>
            </a:pPr>
            <a:r>
              <a:rPr lang="fr-FR" dirty="0">
                <a:solidFill>
                  <a:schemeClr val="bg1"/>
                </a:solidFill>
              </a:rPr>
              <a:t>• mettre en relation des informations,</a:t>
            </a:r>
          </a:p>
          <a:p>
            <a:pPr marL="0" indent="0">
              <a:buNone/>
            </a:pPr>
            <a:r>
              <a:rPr lang="fr-FR" dirty="0">
                <a:solidFill>
                  <a:schemeClr val="bg1"/>
                </a:solidFill>
              </a:rPr>
              <a:t>• interpréter des connecteurs,</a:t>
            </a:r>
          </a:p>
          <a:p>
            <a:pPr marL="0" indent="0">
              <a:buNone/>
            </a:pPr>
            <a:r>
              <a:rPr lang="fr-FR" dirty="0">
                <a:solidFill>
                  <a:schemeClr val="bg1"/>
                </a:solidFill>
              </a:rPr>
              <a:t>• repérer les référents des substituts nominaux ou pronominaux,</a:t>
            </a:r>
          </a:p>
          <a:p>
            <a:pPr marL="0" indent="0">
              <a:buNone/>
            </a:pPr>
            <a:r>
              <a:rPr lang="fr-FR" dirty="0">
                <a:solidFill>
                  <a:schemeClr val="bg1"/>
                </a:solidFill>
              </a:rPr>
              <a:t>• garder en mémoire les informations découvertes tout au long de la lecture. </a:t>
            </a:r>
          </a:p>
        </p:txBody>
      </p:sp>
      <p:pic>
        <p:nvPicPr>
          <p:cNvPr id="4" name="Image 3"/>
          <p:cNvPicPr>
            <a:picLocks noChangeAspect="1"/>
          </p:cNvPicPr>
          <p:nvPr/>
        </p:nvPicPr>
        <p:blipFill>
          <a:blip r:embed="rId2"/>
          <a:stretch>
            <a:fillRect/>
          </a:stretch>
        </p:blipFill>
        <p:spPr>
          <a:xfrm>
            <a:off x="6391656" y="4302593"/>
            <a:ext cx="5628703" cy="2471015"/>
          </a:xfrm>
          <a:prstGeom prst="rect">
            <a:avLst/>
          </a:prstGeom>
        </p:spPr>
      </p:pic>
      <p:pic>
        <p:nvPicPr>
          <p:cNvPr id="5" name="Image 4"/>
          <p:cNvPicPr>
            <a:picLocks noChangeAspect="1"/>
          </p:cNvPicPr>
          <p:nvPr/>
        </p:nvPicPr>
        <p:blipFill>
          <a:blip r:embed="rId3"/>
          <a:stretch>
            <a:fillRect/>
          </a:stretch>
        </p:blipFill>
        <p:spPr>
          <a:xfrm>
            <a:off x="810000" y="4289138"/>
            <a:ext cx="1715637" cy="2484470"/>
          </a:xfrm>
          <a:prstGeom prst="rect">
            <a:avLst/>
          </a:prstGeom>
        </p:spPr>
      </p:pic>
      <p:sp>
        <p:nvSpPr>
          <p:cNvPr id="6" name="ZoneTexte 5"/>
          <p:cNvSpPr txBox="1"/>
          <p:nvPr/>
        </p:nvSpPr>
        <p:spPr>
          <a:xfrm>
            <a:off x="2724912" y="4582348"/>
            <a:ext cx="3374136"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a:ea typeface="+mn-ea"/>
                <a:cs typeface="+mn-cs"/>
              </a:rPr>
              <a:t>Stratégies pour lire au quotidien Apprendre à inférer : de la GS au CM2 </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Corinne Gallet, Patrick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Virely</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Annie </a:t>
            </a:r>
            <a:r>
              <a:rPr kumimoji="0" lang="fr-FR"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Gorzegno</a:t>
            </a: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 Claude Legrand</a:t>
            </a:r>
          </a:p>
        </p:txBody>
      </p:sp>
    </p:spTree>
    <p:extLst>
      <p:ext uri="{BB962C8B-B14F-4D97-AF65-F5344CB8AC3E}">
        <p14:creationId xmlns:p14="http://schemas.microsoft.com/office/powerpoint/2010/main" val="2293406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STRATÉGIE N°3 : Faire des liens avec ses connaissances ou son vécu </a:t>
            </a:r>
          </a:p>
        </p:txBody>
      </p:sp>
      <p:sp>
        <p:nvSpPr>
          <p:cNvPr id="3" name="Espace réservé du contenu 2"/>
          <p:cNvSpPr>
            <a:spLocks noGrp="1"/>
          </p:cNvSpPr>
          <p:nvPr>
            <p:ph idx="1"/>
          </p:nvPr>
        </p:nvSpPr>
        <p:spPr>
          <a:xfrm>
            <a:off x="428199" y="51900"/>
            <a:ext cx="10554574" cy="3636511"/>
          </a:xfrm>
        </p:spPr>
        <p:txBody>
          <a:bodyPr/>
          <a:lstStyle/>
          <a:p>
            <a:r>
              <a:rPr lang="fr-FR" dirty="0">
                <a:solidFill>
                  <a:schemeClr val="bg1"/>
                </a:solidFill>
              </a:rPr>
              <a:t>établir des ponts entre le texte et leurs connaissances personnelles ou leur </a:t>
            </a:r>
            <a:r>
              <a:rPr lang="fr-FR" dirty="0" smtClean="0">
                <a:solidFill>
                  <a:schemeClr val="bg1"/>
                </a:solidFill>
              </a:rPr>
              <a:t>vécu</a:t>
            </a:r>
          </a:p>
          <a:p>
            <a:r>
              <a:rPr lang="fr-FR" dirty="0">
                <a:solidFill>
                  <a:schemeClr val="bg1"/>
                </a:solidFill>
              </a:rPr>
              <a:t>se positionner du point de vue d’un personnage et mieux comprendre ses intentions et son ressenti.</a:t>
            </a:r>
          </a:p>
        </p:txBody>
      </p:sp>
      <p:pic>
        <p:nvPicPr>
          <p:cNvPr id="4" name="Image 3"/>
          <p:cNvPicPr>
            <a:picLocks noChangeAspect="1"/>
          </p:cNvPicPr>
          <p:nvPr/>
        </p:nvPicPr>
        <p:blipFill>
          <a:blip r:embed="rId3"/>
          <a:stretch>
            <a:fillRect/>
          </a:stretch>
        </p:blipFill>
        <p:spPr>
          <a:xfrm>
            <a:off x="4529385" y="3051723"/>
            <a:ext cx="7363662" cy="3475144"/>
          </a:xfrm>
          <a:prstGeom prst="rect">
            <a:avLst/>
          </a:prstGeom>
        </p:spPr>
      </p:pic>
      <p:pic>
        <p:nvPicPr>
          <p:cNvPr id="5" name="Image 4"/>
          <p:cNvPicPr>
            <a:picLocks noChangeAspect="1"/>
          </p:cNvPicPr>
          <p:nvPr/>
        </p:nvPicPr>
        <p:blipFill>
          <a:blip r:embed="rId4"/>
          <a:stretch>
            <a:fillRect/>
          </a:stretch>
        </p:blipFill>
        <p:spPr>
          <a:xfrm>
            <a:off x="273599" y="2456365"/>
            <a:ext cx="4022520" cy="4348470"/>
          </a:xfrm>
          <a:prstGeom prst="rect">
            <a:avLst/>
          </a:prstGeom>
        </p:spPr>
      </p:pic>
    </p:spTree>
    <p:extLst>
      <p:ext uri="{BB962C8B-B14F-4D97-AF65-F5344CB8AC3E}">
        <p14:creationId xmlns:p14="http://schemas.microsoft.com/office/powerpoint/2010/main" val="361289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STRATÉGIE N°4 : Comprendre le sens de mots inconnus dans le texte</a:t>
            </a:r>
          </a:p>
        </p:txBody>
      </p:sp>
      <p:sp>
        <p:nvSpPr>
          <p:cNvPr id="3" name="Espace réservé du contenu 2"/>
          <p:cNvSpPr>
            <a:spLocks noGrp="1"/>
          </p:cNvSpPr>
          <p:nvPr>
            <p:ph idx="1"/>
          </p:nvPr>
        </p:nvSpPr>
        <p:spPr>
          <a:xfrm>
            <a:off x="709962" y="1017457"/>
            <a:ext cx="10554574" cy="3636511"/>
          </a:xfrm>
        </p:spPr>
        <p:txBody>
          <a:bodyPr/>
          <a:lstStyle/>
          <a:p>
            <a:pPr marL="0" indent="0">
              <a:buNone/>
            </a:pPr>
            <a:r>
              <a:rPr lang="fr-FR" dirty="0">
                <a:solidFill>
                  <a:schemeClr val="bg1"/>
                </a:solidFill>
              </a:rPr>
              <a:t>Une démarche en trois temps :</a:t>
            </a:r>
          </a:p>
          <a:p>
            <a:r>
              <a:rPr lang="fr-FR" dirty="0" smtClean="0">
                <a:solidFill>
                  <a:schemeClr val="bg1"/>
                </a:solidFill>
              </a:rPr>
              <a:t>Acquisition</a:t>
            </a:r>
            <a:endParaRPr lang="fr-FR" dirty="0">
              <a:solidFill>
                <a:schemeClr val="bg1"/>
              </a:solidFill>
            </a:endParaRPr>
          </a:p>
          <a:p>
            <a:r>
              <a:rPr lang="fr-FR" dirty="0" smtClean="0">
                <a:solidFill>
                  <a:schemeClr val="bg1"/>
                </a:solidFill>
              </a:rPr>
              <a:t>Mémorisation</a:t>
            </a:r>
            <a:endParaRPr lang="fr-FR" dirty="0">
              <a:solidFill>
                <a:schemeClr val="bg1"/>
              </a:solidFill>
            </a:endParaRPr>
          </a:p>
          <a:p>
            <a:r>
              <a:rPr lang="fr-FR" dirty="0" smtClean="0">
                <a:solidFill>
                  <a:schemeClr val="bg1"/>
                </a:solidFill>
              </a:rPr>
              <a:t>Réemploi</a:t>
            </a:r>
            <a:endParaRPr lang="fr-FR" dirty="0">
              <a:solidFill>
                <a:schemeClr val="bg1"/>
              </a:solidFill>
            </a:endParaRPr>
          </a:p>
          <a:p>
            <a:endParaRPr lang="fr-FR" dirty="0"/>
          </a:p>
        </p:txBody>
      </p:sp>
      <p:pic>
        <p:nvPicPr>
          <p:cNvPr id="4" name="Image 3"/>
          <p:cNvPicPr>
            <a:picLocks noChangeAspect="1"/>
          </p:cNvPicPr>
          <p:nvPr/>
        </p:nvPicPr>
        <p:blipFill>
          <a:blip r:embed="rId3"/>
          <a:stretch>
            <a:fillRect/>
          </a:stretch>
        </p:blipFill>
        <p:spPr>
          <a:xfrm>
            <a:off x="6342137" y="1417638"/>
            <a:ext cx="5385956" cy="5078412"/>
          </a:xfrm>
          <a:prstGeom prst="rect">
            <a:avLst/>
          </a:prstGeom>
        </p:spPr>
      </p:pic>
      <p:pic>
        <p:nvPicPr>
          <p:cNvPr id="5" name="Image 4"/>
          <p:cNvPicPr>
            <a:picLocks noChangeAspect="1"/>
          </p:cNvPicPr>
          <p:nvPr/>
        </p:nvPicPr>
        <p:blipFill>
          <a:blip r:embed="rId4"/>
          <a:stretch>
            <a:fillRect/>
          </a:stretch>
        </p:blipFill>
        <p:spPr>
          <a:xfrm>
            <a:off x="233543" y="3553428"/>
            <a:ext cx="5278383" cy="3304571"/>
          </a:xfrm>
          <a:prstGeom prst="rect">
            <a:avLst/>
          </a:prstGeom>
        </p:spPr>
      </p:pic>
    </p:spTree>
    <p:extLst>
      <p:ext uri="{BB962C8B-B14F-4D97-AF65-F5344CB8AC3E}">
        <p14:creationId xmlns:p14="http://schemas.microsoft.com/office/powerpoint/2010/main" val="119195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STRATÉGIE N°5 : Mémoriser, récapituler, synthétiser</a:t>
            </a:r>
          </a:p>
        </p:txBody>
      </p:sp>
      <p:sp>
        <p:nvSpPr>
          <p:cNvPr id="3" name="Espace réservé du contenu 2"/>
          <p:cNvSpPr>
            <a:spLocks noGrp="1"/>
          </p:cNvSpPr>
          <p:nvPr>
            <p:ph idx="1"/>
          </p:nvPr>
        </p:nvSpPr>
        <p:spPr/>
        <p:txBody>
          <a:bodyPr/>
          <a:lstStyle/>
          <a:p>
            <a:pPr marL="0" indent="0">
              <a:buNone/>
            </a:pPr>
            <a:r>
              <a:rPr lang="fr-FR" dirty="0">
                <a:solidFill>
                  <a:schemeClr val="bg1"/>
                </a:solidFill>
              </a:rPr>
              <a:t>La construction de cartes de personnages et des liens entre eux aide efficacement les élèves à garder en mémoire les éléments </a:t>
            </a:r>
            <a:r>
              <a:rPr lang="fr-FR" dirty="0" smtClean="0">
                <a:solidFill>
                  <a:schemeClr val="bg1"/>
                </a:solidFill>
              </a:rPr>
              <a:t>importants du </a:t>
            </a:r>
            <a:r>
              <a:rPr lang="fr-FR" dirty="0">
                <a:solidFill>
                  <a:schemeClr val="bg1"/>
                </a:solidFill>
              </a:rPr>
              <a:t>récit. </a:t>
            </a:r>
            <a:endParaRPr lang="fr-FR" dirty="0" smtClean="0">
              <a:solidFill>
                <a:schemeClr val="bg1"/>
              </a:solidFill>
            </a:endParaRPr>
          </a:p>
          <a:p>
            <a:pPr marL="0" indent="0">
              <a:buNone/>
            </a:pPr>
            <a:r>
              <a:rPr lang="fr-FR" dirty="0">
                <a:solidFill>
                  <a:schemeClr val="bg1"/>
                </a:solidFill>
              </a:rPr>
              <a:t>Des outils pour structurer les apprentissages </a:t>
            </a:r>
            <a:r>
              <a:rPr lang="fr-FR" dirty="0" smtClean="0">
                <a:solidFill>
                  <a:schemeClr val="bg1"/>
                </a:solidFill>
              </a:rPr>
              <a:t>: </a:t>
            </a:r>
            <a:r>
              <a:rPr lang="fr-FR" dirty="0">
                <a:solidFill>
                  <a:schemeClr val="bg1"/>
                </a:solidFill>
              </a:rPr>
              <a:t>Quelles pratiques développer? </a:t>
            </a:r>
          </a:p>
          <a:p>
            <a:pPr marL="0" indent="0">
              <a:buNone/>
            </a:pPr>
            <a:endParaRPr lang="fr-FR" dirty="0">
              <a:solidFill>
                <a:schemeClr val="bg1"/>
              </a:solidFill>
            </a:endParaRPr>
          </a:p>
        </p:txBody>
      </p:sp>
    </p:spTree>
    <p:extLst>
      <p:ext uri="{BB962C8B-B14F-4D97-AF65-F5344CB8AC3E}">
        <p14:creationId xmlns:p14="http://schemas.microsoft.com/office/powerpoint/2010/main" val="226698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0C977F-B058-8744-85D4-0BBF67D9D299}"/>
              </a:ext>
            </a:extLst>
          </p:cNvPr>
          <p:cNvSpPr>
            <a:spLocks noGrp="1"/>
          </p:cNvSpPr>
          <p:nvPr>
            <p:ph type="ctrTitle"/>
          </p:nvPr>
        </p:nvSpPr>
        <p:spPr>
          <a:xfrm>
            <a:off x="1557247" y="372292"/>
            <a:ext cx="8915399" cy="2262781"/>
          </a:xfrm>
        </p:spPr>
        <p:txBody>
          <a:bodyPr>
            <a:normAutofit fontScale="90000"/>
          </a:bodyPr>
          <a:lstStyle/>
          <a:p>
            <a:r>
              <a:rPr lang="fr-FR" dirty="0"/>
              <a:t>Résultats de la circonscription Septembre 2019 </a:t>
            </a:r>
          </a:p>
        </p:txBody>
      </p:sp>
      <p:sp>
        <p:nvSpPr>
          <p:cNvPr id="4" name="ZoneTexte 3"/>
          <p:cNvSpPr txBox="1"/>
          <p:nvPr/>
        </p:nvSpPr>
        <p:spPr>
          <a:xfrm>
            <a:off x="1416570" y="2635073"/>
            <a:ext cx="9781313" cy="3816429"/>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prstClr val="black"/>
                </a:solidFill>
                <a:effectLst/>
                <a:uLnTx/>
                <a:uFillTx/>
                <a:latin typeface="Century Gothic" panose="020B0502020202020204"/>
                <a:ea typeface="+mn-ea"/>
                <a:cs typeface="+mn-cs"/>
              </a:rPr>
              <a:t>De bons résultats dans l’ensemble souvent supérieurs aux résultats nationaux, académiques et départementaux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prstClr val="black"/>
                </a:solidFill>
                <a:effectLst/>
                <a:uLnTx/>
                <a:uFillTx/>
                <a:latin typeface="Century Gothic" panose="020B0502020202020204"/>
                <a:ea typeface="+mn-ea"/>
                <a:cs typeface="+mn-cs"/>
              </a:rPr>
              <a:t>Des réussites inégales en fonction des écoles </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3200" b="1" i="0" u="none" strike="noStrike" kern="1200" cap="none" spc="0" normalizeH="0" baseline="0" noProof="0" dirty="0">
                <a:ln>
                  <a:noFill/>
                </a:ln>
                <a:solidFill>
                  <a:prstClr val="black"/>
                </a:solidFill>
                <a:effectLst/>
                <a:uLnTx/>
                <a:uFillTx/>
                <a:latin typeface="Century Gothic" panose="020B0502020202020204"/>
                <a:ea typeface="+mn-ea"/>
                <a:cs typeface="+mn-cs"/>
              </a:rPr>
              <a:t>Certaines écoles ont un nombre d’élèves fragiles élevé qui mérite d’être analysé par les équipes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2105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44010" y="324852"/>
            <a:ext cx="11219202" cy="6272717"/>
          </a:xfrm>
          <a:prstGeom prst="rect">
            <a:avLst/>
          </a:prstGeom>
        </p:spPr>
      </p:pic>
    </p:spTree>
    <p:extLst>
      <p:ext uri="{BB962C8B-B14F-4D97-AF65-F5344CB8AC3E}">
        <p14:creationId xmlns:p14="http://schemas.microsoft.com/office/powerpoint/2010/main" val="187390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2296" y="1041548"/>
            <a:ext cx="10571998" cy="970450"/>
          </a:xfrm>
        </p:spPr>
        <p:txBody>
          <a:bodyPr/>
          <a:lstStyle/>
          <a:p>
            <a:r>
              <a:rPr lang="fr-FR" dirty="0" smtClean="0">
                <a:solidFill>
                  <a:schemeClr val="bg1"/>
                </a:solidFill>
              </a:rPr>
              <a:t>*</a:t>
            </a:r>
            <a:br>
              <a:rPr lang="fr-FR" dirty="0" smtClean="0">
                <a:solidFill>
                  <a:schemeClr val="bg1"/>
                </a:solidFill>
              </a:rPr>
            </a:br>
            <a:r>
              <a:rPr lang="fr-FR" dirty="0">
                <a:solidFill>
                  <a:schemeClr val="bg1"/>
                </a:solidFill>
              </a:rPr>
              <a:t/>
            </a:r>
            <a:br>
              <a:rPr lang="fr-FR" dirty="0">
                <a:solidFill>
                  <a:schemeClr val="bg1"/>
                </a:solidFill>
              </a:rPr>
            </a:br>
            <a:r>
              <a:rPr lang="fr-FR" dirty="0" smtClean="0">
                <a:solidFill>
                  <a:schemeClr val="bg1"/>
                </a:solidFill>
              </a:rPr>
              <a:t/>
            </a:r>
            <a:br>
              <a:rPr lang="fr-FR" dirty="0" smtClean="0">
                <a:solidFill>
                  <a:schemeClr val="bg1"/>
                </a:solidFill>
              </a:rPr>
            </a:br>
            <a:r>
              <a:rPr lang="fr-FR" dirty="0">
                <a:solidFill>
                  <a:schemeClr val="bg1"/>
                </a:solidFill>
              </a:rPr>
              <a:t/>
            </a:r>
            <a:br>
              <a:rPr lang="fr-FR" dirty="0">
                <a:solidFill>
                  <a:schemeClr val="bg1"/>
                </a:solidFill>
              </a:rPr>
            </a:br>
            <a:r>
              <a:rPr lang="fr-FR" dirty="0" smtClean="0">
                <a:solidFill>
                  <a:schemeClr val="bg1"/>
                </a:solidFill>
              </a:rPr>
              <a:t/>
            </a:r>
            <a:br>
              <a:rPr lang="fr-FR" dirty="0" smtClean="0">
                <a:solidFill>
                  <a:schemeClr val="bg1"/>
                </a:solidFill>
              </a:rPr>
            </a:br>
            <a:r>
              <a:rPr lang="fr-FR" dirty="0">
                <a:solidFill>
                  <a:schemeClr val="bg1"/>
                </a:solidFill>
              </a:rPr>
              <a:t/>
            </a:r>
            <a:br>
              <a:rPr lang="fr-FR" dirty="0">
                <a:solidFill>
                  <a:schemeClr val="bg1"/>
                </a:solidFill>
              </a:rPr>
            </a:br>
            <a:r>
              <a:rPr lang="fr-FR" dirty="0" smtClean="0">
                <a:solidFill>
                  <a:schemeClr val="bg1"/>
                </a:solidFill>
              </a:rPr>
              <a:t/>
            </a:r>
            <a:br>
              <a:rPr lang="fr-FR" dirty="0" smtClean="0">
                <a:solidFill>
                  <a:schemeClr val="bg1"/>
                </a:solidFill>
              </a:rPr>
            </a:br>
            <a:r>
              <a:rPr lang="fr-FR" dirty="0">
                <a:solidFill>
                  <a:schemeClr val="bg1"/>
                </a:solidFill>
              </a:rPr>
              <a:t/>
            </a:r>
            <a:br>
              <a:rPr lang="fr-FR" dirty="0">
                <a:solidFill>
                  <a:schemeClr val="bg1"/>
                </a:solidFill>
              </a:rPr>
            </a:br>
            <a:r>
              <a:rPr lang="fr-FR" dirty="0" smtClean="0">
                <a:solidFill>
                  <a:schemeClr val="bg1"/>
                </a:solidFill>
              </a:rPr>
              <a:t/>
            </a:r>
            <a:br>
              <a:rPr lang="fr-FR" dirty="0" smtClean="0">
                <a:solidFill>
                  <a:schemeClr val="bg1"/>
                </a:solidFill>
              </a:rPr>
            </a:br>
            <a:r>
              <a:rPr lang="fr-FR" dirty="0">
                <a:solidFill>
                  <a:schemeClr val="bg1"/>
                </a:solidFill>
              </a:rPr>
              <a:t/>
            </a:r>
            <a:br>
              <a:rPr lang="fr-FR" dirty="0">
                <a:solidFill>
                  <a:schemeClr val="bg1"/>
                </a:solidFill>
              </a:rPr>
            </a:br>
            <a:r>
              <a:rPr lang="fr-FR" dirty="0" smtClean="0">
                <a:solidFill>
                  <a:schemeClr val="bg1"/>
                </a:solidFill>
              </a:rPr>
              <a:t/>
            </a:r>
            <a:br>
              <a:rPr lang="fr-FR" dirty="0" smtClean="0">
                <a:solidFill>
                  <a:schemeClr val="bg1"/>
                </a:solidFill>
              </a:rPr>
            </a:br>
            <a:r>
              <a:rPr lang="fr-FR" sz="3200" dirty="0">
                <a:solidFill>
                  <a:schemeClr val="bg1"/>
                </a:solidFill>
              </a:rPr>
              <a:t/>
            </a:r>
            <a:br>
              <a:rPr lang="fr-FR" sz="3200" dirty="0">
                <a:solidFill>
                  <a:schemeClr val="bg1"/>
                </a:solidFill>
              </a:rPr>
            </a:br>
            <a:r>
              <a:rPr lang="fr-FR" sz="3200" dirty="0"/>
              <a:t>Développer</a:t>
            </a:r>
            <a:r>
              <a:rPr lang="fr-FR" sz="2400" dirty="0" smtClean="0">
                <a:solidFill>
                  <a:schemeClr val="bg1"/>
                </a:solidFill>
              </a:rPr>
              <a:t> </a:t>
            </a:r>
            <a:r>
              <a:rPr lang="fr-FR" sz="3200" dirty="0"/>
              <a:t>une écoute active lors de lectures par l’enseignant:</a:t>
            </a:r>
            <a:r>
              <a:rPr lang="fr-FR" sz="3200" dirty="0">
                <a:solidFill>
                  <a:schemeClr val="bg1"/>
                </a:solidFill>
              </a:rPr>
              <a:t/>
            </a:r>
            <a:br>
              <a:rPr lang="fr-FR" sz="3200" dirty="0">
                <a:solidFill>
                  <a:schemeClr val="bg1"/>
                </a:solidFill>
              </a:rPr>
            </a:br>
            <a:endParaRPr lang="fr-FR" sz="3200" dirty="0">
              <a:solidFill>
                <a:schemeClr val="bg1"/>
              </a:solidFill>
            </a:endParaRPr>
          </a:p>
        </p:txBody>
      </p:sp>
      <p:graphicFrame>
        <p:nvGraphicFramePr>
          <p:cNvPr id="4" name="Espace réservé du contenu 3"/>
          <p:cNvGraphicFramePr>
            <a:graphicFrameLocks noGrp="1"/>
          </p:cNvGraphicFramePr>
          <p:nvPr>
            <p:ph idx="1"/>
            <p:extLst/>
          </p:nvPr>
        </p:nvGraphicFramePr>
        <p:xfrm>
          <a:off x="819150" y="2222500"/>
          <a:ext cx="10553700" cy="3541692"/>
        </p:xfrm>
        <a:graphic>
          <a:graphicData uri="http://schemas.openxmlformats.org/drawingml/2006/table">
            <a:tbl>
              <a:tblPr firstRow="1" bandRow="1">
                <a:tableStyleId>{5C22544A-7EE6-4342-B048-85BDC9FD1C3A}</a:tableStyleId>
              </a:tblPr>
              <a:tblGrid>
                <a:gridCol w="5276850">
                  <a:extLst>
                    <a:ext uri="{9D8B030D-6E8A-4147-A177-3AD203B41FA5}">
                      <a16:colId xmlns:a16="http://schemas.microsoft.com/office/drawing/2014/main" val="3259132939"/>
                    </a:ext>
                  </a:extLst>
                </a:gridCol>
                <a:gridCol w="5276850">
                  <a:extLst>
                    <a:ext uri="{9D8B030D-6E8A-4147-A177-3AD203B41FA5}">
                      <a16:colId xmlns:a16="http://schemas.microsoft.com/office/drawing/2014/main" val="1993096951"/>
                    </a:ext>
                  </a:extLst>
                </a:gridCol>
              </a:tblGrid>
              <a:tr h="622996">
                <a:tc>
                  <a:txBody>
                    <a:bodyPr/>
                    <a:lstStyle/>
                    <a:p>
                      <a:r>
                        <a:rPr lang="fr-FR" dirty="0" smtClean="0"/>
                        <a:t>Avant la</a:t>
                      </a:r>
                      <a:r>
                        <a:rPr lang="fr-FR" baseline="0" dirty="0" smtClean="0"/>
                        <a:t> lecture</a:t>
                      </a:r>
                      <a:endParaRPr lang="fr-FR" dirty="0"/>
                    </a:p>
                  </a:txBody>
                  <a:tcPr/>
                </a:tc>
                <a:tc>
                  <a:txBody>
                    <a:bodyPr/>
                    <a:lstStyle/>
                    <a:p>
                      <a:r>
                        <a:rPr lang="fr-FR" dirty="0" smtClean="0"/>
                        <a:t>Après la lecture</a:t>
                      </a:r>
                      <a:endParaRPr lang="fr-FR" dirty="0"/>
                    </a:p>
                  </a:txBody>
                  <a:tcPr/>
                </a:tc>
                <a:extLst>
                  <a:ext uri="{0D108BD9-81ED-4DB2-BD59-A6C34878D82A}">
                    <a16:rowId xmlns:a16="http://schemas.microsoft.com/office/drawing/2014/main" val="1912803003"/>
                  </a:ext>
                </a:extLst>
              </a:tr>
              <a:tr h="2918696">
                <a:tc>
                  <a:txBody>
                    <a:bodyPr/>
                    <a:lstStyle/>
                    <a:p>
                      <a:endParaRPr lang="fr-FR" dirty="0" smtClean="0"/>
                    </a:p>
                    <a:p>
                      <a:r>
                        <a:rPr lang="fr-FR" dirty="0" smtClean="0"/>
                        <a:t>Donner aux élèves un contrat d’écoute posé par l’enseignant ou défini après un temps d’échanges</a:t>
                      </a:r>
                      <a:endParaRPr lang="fr-FR" dirty="0"/>
                    </a:p>
                  </a:txBody>
                  <a:tcPr/>
                </a:tc>
                <a:tc>
                  <a:txBody>
                    <a:bodyPr/>
                    <a:lstStyle/>
                    <a:p>
                      <a:endParaRPr lang="fr-FR" dirty="0" smtClean="0"/>
                    </a:p>
                    <a:p>
                      <a:r>
                        <a:rPr lang="fr-FR" dirty="0" smtClean="0"/>
                        <a:t>Activité mettant en distance la pensée de l’élève: se rappeler,</a:t>
                      </a:r>
                      <a:r>
                        <a:rPr lang="fr-FR" baseline="0" dirty="0" smtClean="0"/>
                        <a:t> écrire des mots importants par rapport au sens OU faire des liens avec d’autres histoires, d’autres champs artistiques </a:t>
                      </a:r>
                      <a:endParaRPr lang="fr-FR" dirty="0"/>
                    </a:p>
                  </a:txBody>
                  <a:tcPr/>
                </a:tc>
                <a:extLst>
                  <a:ext uri="{0D108BD9-81ED-4DB2-BD59-A6C34878D82A}">
                    <a16:rowId xmlns:a16="http://schemas.microsoft.com/office/drawing/2014/main" val="133420629"/>
                  </a:ext>
                </a:extLst>
              </a:tr>
            </a:tbl>
          </a:graphicData>
        </a:graphic>
      </p:graphicFrame>
    </p:spTree>
    <p:extLst>
      <p:ext uri="{BB962C8B-B14F-4D97-AF65-F5344CB8AC3E}">
        <p14:creationId xmlns:p14="http://schemas.microsoft.com/office/powerpoint/2010/main" val="228152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325881" y="502920"/>
            <a:ext cx="10178732" cy="168412"/>
          </a:xfrm>
        </p:spPr>
        <p:txBody>
          <a:bodyPr/>
          <a:lstStyle/>
          <a:p>
            <a:pPr algn="ctr"/>
            <a:r>
              <a:rPr lang="fr-FR" dirty="0" smtClean="0"/>
              <a:t>Les 5 piliers de la lecture</a:t>
            </a:r>
            <a:endParaRPr lang="fr-FR" dirty="0"/>
          </a:p>
        </p:txBody>
      </p:sp>
      <p:pic>
        <p:nvPicPr>
          <p:cNvPr id="4" name="Espace réservé du contenu 3"/>
          <p:cNvPicPr>
            <a:picLocks noGrp="1" noChangeAspect="1"/>
          </p:cNvPicPr>
          <p:nvPr>
            <p:ph idx="1"/>
          </p:nvPr>
        </p:nvPicPr>
        <p:blipFill>
          <a:blip r:embed="rId4"/>
          <a:stretch>
            <a:fillRect/>
          </a:stretch>
        </p:blipFill>
        <p:spPr>
          <a:xfrm>
            <a:off x="4135912" y="891251"/>
            <a:ext cx="8014948" cy="5598598"/>
          </a:xfrm>
          <a:prstGeom prst="rect">
            <a:avLst/>
          </a:prstGeom>
        </p:spPr>
      </p:pic>
      <p:pic>
        <p:nvPicPr>
          <p:cNvPr id="5" name="Image 4"/>
          <p:cNvPicPr>
            <a:picLocks noChangeAspect="1"/>
          </p:cNvPicPr>
          <p:nvPr/>
        </p:nvPicPr>
        <p:blipFill>
          <a:blip r:embed="rId5"/>
          <a:stretch>
            <a:fillRect/>
          </a:stretch>
        </p:blipFill>
        <p:spPr>
          <a:xfrm>
            <a:off x="666124" y="2332877"/>
            <a:ext cx="3212945" cy="3223514"/>
          </a:xfrm>
          <a:prstGeom prst="rect">
            <a:avLst/>
          </a:prstGeom>
        </p:spPr>
      </p:pic>
    </p:spTree>
    <p:extLst>
      <p:ext uri="{BB962C8B-B14F-4D97-AF65-F5344CB8AC3E}">
        <p14:creationId xmlns:p14="http://schemas.microsoft.com/office/powerpoint/2010/main" val="27299473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002323" y="537948"/>
            <a:ext cx="10328600" cy="5763358"/>
          </a:xfrm>
          <a:prstGeom prst="rect">
            <a:avLst/>
          </a:prstGeom>
        </p:spPr>
      </p:pic>
    </p:spTree>
    <p:extLst>
      <p:ext uri="{BB962C8B-B14F-4D97-AF65-F5344CB8AC3E}">
        <p14:creationId xmlns:p14="http://schemas.microsoft.com/office/powerpoint/2010/main" val="202134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006969" y="1020692"/>
            <a:ext cx="4659923" cy="5450446"/>
          </a:xfrm>
          <a:prstGeom prst="rect">
            <a:avLst/>
          </a:prstGeom>
        </p:spPr>
      </p:pic>
      <p:sp>
        <p:nvSpPr>
          <p:cNvPr id="5" name="ZoneTexte 4"/>
          <p:cNvSpPr txBox="1"/>
          <p:nvPr/>
        </p:nvSpPr>
        <p:spPr>
          <a:xfrm>
            <a:off x="1354015" y="211015"/>
            <a:ext cx="997047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entury Gothic" panose="020B0502020202020204"/>
                <a:ea typeface="+mn-ea"/>
                <a:cs typeface="+mn-cs"/>
              </a:rPr>
              <a:t>ACTIVITÉS VISANT LE </a:t>
            </a:r>
            <a:r>
              <a:rPr kumimoji="0" lang="fr-FR"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DÉVELOPPEMENT</a:t>
            </a:r>
            <a:r>
              <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fr-FR"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DE </a:t>
            </a:r>
            <a:r>
              <a:rPr kumimoji="0" lang="fr-FR" sz="2400" b="1" i="0" u="none" strike="noStrike" kern="1200" cap="none" spc="0" normalizeH="0" baseline="0" noProof="0" dirty="0">
                <a:ln>
                  <a:noFill/>
                </a:ln>
                <a:solidFill>
                  <a:prstClr val="white"/>
                </a:solidFill>
                <a:effectLst/>
                <a:uLnTx/>
                <a:uFillTx/>
                <a:latin typeface="Century Gothic" panose="020B0502020202020204"/>
                <a:ea typeface="+mn-ea"/>
                <a:cs typeface="+mn-cs"/>
              </a:rPr>
              <a:t>LA FLUIDITÉ EN </a:t>
            </a:r>
            <a:r>
              <a:rPr kumimoji="0" lang="fr-FR" sz="24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LECTURE</a:t>
            </a:r>
            <a:endParaRPr kumimoji="0" lang="fr-FR"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9349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62296" y="0"/>
            <a:ext cx="8911687" cy="1280890"/>
          </a:xfrm>
        </p:spPr>
        <p:txBody>
          <a:bodyPr/>
          <a:lstStyle/>
          <a:p>
            <a:r>
              <a:rPr lang="fr-FR" dirty="0" smtClean="0"/>
              <a:t>L’enseignement de </a:t>
            </a:r>
            <a:r>
              <a:rPr lang="fr-FR" dirty="0" err="1"/>
              <a:t>G</a:t>
            </a:r>
            <a:r>
              <a:rPr lang="fr-FR" dirty="0" err="1" smtClean="0"/>
              <a:t>iasson</a:t>
            </a:r>
            <a:r>
              <a:rPr lang="fr-FR" dirty="0" smtClean="0"/>
              <a:t> et les 3 moments d’intervention</a:t>
            </a:r>
            <a:endParaRPr lang="fr-FR" dirty="0"/>
          </a:p>
        </p:txBody>
      </p:sp>
      <p:graphicFrame>
        <p:nvGraphicFramePr>
          <p:cNvPr id="4" name="Espace réservé du contenu 3"/>
          <p:cNvGraphicFramePr>
            <a:graphicFrameLocks noGrp="1"/>
          </p:cNvGraphicFramePr>
          <p:nvPr>
            <p:ph idx="1"/>
            <p:extLst/>
          </p:nvPr>
        </p:nvGraphicFramePr>
        <p:xfrm>
          <a:off x="637312" y="376646"/>
          <a:ext cx="10969625" cy="400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p:cNvPicPr>
            <a:picLocks noChangeAspect="1"/>
          </p:cNvPicPr>
          <p:nvPr/>
        </p:nvPicPr>
        <p:blipFill>
          <a:blip r:embed="rId8"/>
          <a:stretch>
            <a:fillRect/>
          </a:stretch>
        </p:blipFill>
        <p:spPr>
          <a:xfrm>
            <a:off x="5154663" y="3500846"/>
            <a:ext cx="2377985" cy="3357154"/>
          </a:xfrm>
          <a:prstGeom prst="rect">
            <a:avLst/>
          </a:prstGeom>
        </p:spPr>
      </p:pic>
    </p:spTree>
    <p:extLst>
      <p:ext uri="{BB962C8B-B14F-4D97-AF65-F5344CB8AC3E}">
        <p14:creationId xmlns:p14="http://schemas.microsoft.com/office/powerpoint/2010/main" val="153075627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5" name="ZoneTexte 4"/>
          <p:cNvSpPr txBox="1"/>
          <p:nvPr/>
        </p:nvSpPr>
        <p:spPr>
          <a:xfrm>
            <a:off x="2372811" y="347240"/>
            <a:ext cx="696796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Lecture pas à pas</a:t>
            </a:r>
            <a:endParaRPr kumimoji="0" lang="fr-FR" sz="40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Image 7"/>
          <p:cNvPicPr>
            <a:picLocks noChangeAspect="1"/>
          </p:cNvPicPr>
          <p:nvPr/>
        </p:nvPicPr>
        <p:blipFill>
          <a:blip r:embed="rId4"/>
          <a:stretch>
            <a:fillRect/>
          </a:stretch>
        </p:blipFill>
        <p:spPr>
          <a:xfrm>
            <a:off x="0" y="1299740"/>
            <a:ext cx="12020550" cy="4953000"/>
          </a:xfrm>
          <a:prstGeom prst="rect">
            <a:avLst/>
          </a:prstGeom>
        </p:spPr>
      </p:pic>
    </p:spTree>
    <p:extLst>
      <p:ext uri="{BB962C8B-B14F-4D97-AF65-F5344CB8AC3E}">
        <p14:creationId xmlns:p14="http://schemas.microsoft.com/office/powerpoint/2010/main" val="14806802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3"/>
          <a:stretch>
            <a:fillRect/>
          </a:stretch>
        </p:blipFill>
        <p:spPr>
          <a:xfrm>
            <a:off x="1528762" y="871537"/>
            <a:ext cx="9134475" cy="5114925"/>
          </a:xfrm>
          <a:prstGeom prst="rect">
            <a:avLst/>
          </a:prstGeom>
        </p:spPr>
      </p:pic>
    </p:spTree>
    <p:extLst>
      <p:ext uri="{BB962C8B-B14F-4D97-AF65-F5344CB8AC3E}">
        <p14:creationId xmlns:p14="http://schemas.microsoft.com/office/powerpoint/2010/main" val="2484400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1049071"/>
            <a:ext cx="10571998" cy="970450"/>
          </a:xfrm>
        </p:spPr>
        <p:txBody>
          <a:bodyPr>
            <a:normAutofit fontScale="90000"/>
          </a:bodyPr>
          <a:lstStyle/>
          <a:p>
            <a:pPr algn="ctr"/>
            <a:r>
              <a:rPr lang="fr-FR" dirty="0"/>
              <a:t>L</a:t>
            </a:r>
            <a:r>
              <a:rPr lang="fr-FR" dirty="0" smtClean="0"/>
              <a:t>e </a:t>
            </a:r>
            <a:r>
              <a:rPr lang="fr-FR" dirty="0" err="1" smtClean="0"/>
              <a:t>visibileo</a:t>
            </a:r>
            <a:r>
              <a:rPr lang="fr-FR" dirty="0" smtClean="0"/>
              <a:t> ou chemin du lecteur</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595132" y="-85187"/>
            <a:ext cx="10515600" cy="4209415"/>
          </a:xfrm>
        </p:spPr>
        <p:txBody>
          <a:bodyPr>
            <a:normAutofit/>
          </a:bodyPr>
          <a:lstStyle/>
          <a:p>
            <a:pPr marL="0" indent="0">
              <a:buNone/>
            </a:pPr>
            <a:endParaRPr lang="fr-FR" b="1" dirty="0"/>
          </a:p>
          <a:p>
            <a:pPr marL="0" lvl="0" indent="0" eaLnBrk="0" fontAlgn="base" hangingPunct="0">
              <a:lnSpc>
                <a:spcPct val="100000"/>
              </a:lnSpc>
              <a:spcBef>
                <a:spcPct val="0"/>
              </a:spcBef>
              <a:spcAft>
                <a:spcPct val="0"/>
              </a:spcAft>
              <a:buNone/>
            </a:pPr>
            <a:r>
              <a:rPr lang="fr-FR" altLang="fr-FR" dirty="0" smtClean="0">
                <a:solidFill>
                  <a:srgbClr val="000000"/>
                </a:solidFill>
                <a:latin typeface="Calibri" panose="020F0502020204030204" pitchFamily="34" charset="0"/>
                <a:cs typeface="Calibri" panose="020F0502020204030204" pitchFamily="34" charset="0"/>
              </a:rPr>
              <a:t>Le</a:t>
            </a:r>
            <a:r>
              <a:rPr lang="fr-FR" altLang="fr-FR" dirty="0">
                <a:solidFill>
                  <a:srgbClr val="000000"/>
                </a:solidFill>
                <a:latin typeface="Calibri" panose="020F0502020204030204" pitchFamily="34" charset="0"/>
                <a:cs typeface="Calibri" panose="020F0502020204030204" pitchFamily="34" charset="0"/>
              </a:rPr>
              <a:t> </a:t>
            </a:r>
            <a:r>
              <a:rPr lang="fr-FR" altLang="fr-FR" dirty="0" err="1">
                <a:solidFill>
                  <a:srgbClr val="000000"/>
                </a:solidFill>
                <a:latin typeface="Calibri" panose="020F0502020204030204" pitchFamily="34" charset="0"/>
                <a:cs typeface="Calibri" panose="020F0502020204030204" pitchFamily="34" charset="0"/>
              </a:rPr>
              <a:t>visibiléo</a:t>
            </a:r>
            <a:r>
              <a:rPr lang="fr-FR" altLang="fr-FR" dirty="0">
                <a:solidFill>
                  <a:srgbClr val="000000"/>
                </a:solidFill>
                <a:latin typeface="Calibri" panose="020F0502020204030204" pitchFamily="34" charset="0"/>
                <a:cs typeface="Calibri" panose="020F0502020204030204" pitchFamily="34" charset="0"/>
              </a:rPr>
              <a:t> n’est pas vraiment une carte mentale. Il rend visible les </a:t>
            </a:r>
            <a:r>
              <a:rPr lang="fr-FR" altLang="fr-FR" dirty="0" smtClean="0">
                <a:solidFill>
                  <a:srgbClr val="000000"/>
                </a:solidFill>
                <a:latin typeface="Calibri" panose="020F0502020204030204" pitchFamily="34" charset="0"/>
                <a:cs typeface="Calibri" panose="020F0502020204030204" pitchFamily="34" charset="0"/>
              </a:rPr>
              <a:t>liens. </a:t>
            </a:r>
            <a:r>
              <a:rPr lang="fr-FR" altLang="fr-FR" dirty="0">
                <a:solidFill>
                  <a:srgbClr val="000000"/>
                </a:solidFill>
                <a:latin typeface="Calibri" panose="020F0502020204030204" pitchFamily="34" charset="0"/>
                <a:cs typeface="Calibri" panose="020F0502020204030204" pitchFamily="34" charset="0"/>
              </a:rPr>
              <a:t>Il est une sorte d’interface entre le texte et le lecteur. Le principe est de conserver les éléments principaux et de les relier.</a:t>
            </a:r>
            <a:endParaRPr kumimoji="0" lang="fr-FR" altLang="fr-FR" sz="1600" b="0" i="0" u="none" strike="noStrike" cap="none" normalizeH="0" baseline="0" dirty="0" smtClean="0">
              <a:ln>
                <a:noFill/>
              </a:ln>
              <a:solidFill>
                <a:schemeClr val="tx1"/>
              </a:solidFill>
              <a:effectLst/>
            </a:endParaRPr>
          </a:p>
          <a:p>
            <a:pPr marL="0" lvl="0" indent="0" eaLnBrk="0" fontAlgn="base" hangingPunct="0">
              <a:lnSpc>
                <a:spcPct val="100000"/>
              </a:lnSpc>
              <a:spcBef>
                <a:spcPct val="0"/>
              </a:spcBef>
              <a:spcAft>
                <a:spcPct val="0"/>
              </a:spcAft>
              <a:buNone/>
            </a:pPr>
            <a:r>
              <a:rPr lang="fr-FR" altLang="fr-FR" dirty="0">
                <a:solidFill>
                  <a:srgbClr val="000000"/>
                </a:solidFill>
                <a:latin typeface="Calibri" panose="020F0502020204030204" pitchFamily="34" charset="0"/>
                <a:cs typeface="Calibri" panose="020F0502020204030204" pitchFamily="34" charset="0"/>
              </a:rPr>
              <a:t>Exemple de consigne : Je vais vous lire une histoire, votre objectif c’est de garder trace de cette histoire, avec les éléments les plus importants pour montrer comment ils « marchent » ensemble. Qu’est ce qui est important dans l’histoire, et pourquoi? Qu’est ce que je dois garder en mémoire? Et pourquoi?</a:t>
            </a:r>
            <a:endParaRPr kumimoji="0" lang="fr-FR" altLang="fr-FR" sz="4000" b="0" i="0" u="none" strike="noStrike" cap="none" normalizeH="0" baseline="0" dirty="0" smtClean="0">
              <a:ln>
                <a:noFill/>
              </a:ln>
              <a:solidFill>
                <a:schemeClr val="tx1"/>
              </a:solidFill>
              <a:effectLst/>
              <a:latin typeface="Arial" panose="020B0604020202020204" pitchFamily="34" charset="0"/>
            </a:endParaRPr>
          </a:p>
          <a:p>
            <a:endParaRPr lang="fr-FR" dirty="0"/>
          </a:p>
        </p:txBody>
      </p:sp>
      <p:pic>
        <p:nvPicPr>
          <p:cNvPr id="4" name="Image 3"/>
          <p:cNvPicPr>
            <a:picLocks noChangeAspect="1"/>
          </p:cNvPicPr>
          <p:nvPr/>
        </p:nvPicPr>
        <p:blipFill>
          <a:blip r:embed="rId4"/>
          <a:stretch>
            <a:fillRect/>
          </a:stretch>
        </p:blipFill>
        <p:spPr>
          <a:xfrm>
            <a:off x="5023412" y="2843260"/>
            <a:ext cx="7116199" cy="3886152"/>
          </a:xfrm>
          <a:prstGeom prst="rect">
            <a:avLst/>
          </a:prstGeom>
        </p:spPr>
      </p:pic>
      <p:pic>
        <p:nvPicPr>
          <p:cNvPr id="5" name="Image 4"/>
          <p:cNvPicPr>
            <a:picLocks noChangeAspect="1"/>
          </p:cNvPicPr>
          <p:nvPr/>
        </p:nvPicPr>
        <p:blipFill>
          <a:blip r:embed="rId5"/>
          <a:stretch>
            <a:fillRect/>
          </a:stretch>
        </p:blipFill>
        <p:spPr>
          <a:xfrm>
            <a:off x="158688" y="3171464"/>
            <a:ext cx="4610082" cy="3304572"/>
          </a:xfrm>
          <a:prstGeom prst="rect">
            <a:avLst/>
          </a:prstGeom>
        </p:spPr>
      </p:pic>
    </p:spTree>
    <p:extLst>
      <p:ext uri="{BB962C8B-B14F-4D97-AF65-F5344CB8AC3E}">
        <p14:creationId xmlns:p14="http://schemas.microsoft.com/office/powerpoint/2010/main" val="334004830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2390" y="173620"/>
            <a:ext cx="11472192" cy="6423949"/>
          </a:xfrm>
          <a:prstGeom prst="rect">
            <a:avLst/>
          </a:prstGeom>
        </p:spPr>
      </p:pic>
    </p:spTree>
    <p:extLst>
      <p:ext uri="{BB962C8B-B14F-4D97-AF65-F5344CB8AC3E}">
        <p14:creationId xmlns:p14="http://schemas.microsoft.com/office/powerpoint/2010/main" val="263641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424562" y="707886"/>
            <a:ext cx="8287695" cy="5994244"/>
          </a:xfrm>
          <a:prstGeom prst="rect">
            <a:avLst/>
          </a:prstGeom>
        </p:spPr>
      </p:pic>
      <p:sp>
        <p:nvSpPr>
          <p:cNvPr id="2" name="ZoneTexte 1"/>
          <p:cNvSpPr txBox="1"/>
          <p:nvPr/>
        </p:nvSpPr>
        <p:spPr>
          <a:xfrm>
            <a:off x="2957109" y="0"/>
            <a:ext cx="722260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FEFEFE"/>
                </a:solidFill>
                <a:effectLst/>
                <a:uLnTx/>
                <a:uFillTx/>
                <a:latin typeface="Century Gothic" panose="020B0502020202020204"/>
                <a:ea typeface="+mn-ea"/>
                <a:cs typeface="+mn-cs"/>
              </a:rPr>
              <a:t>Les supports de l’enseignant</a:t>
            </a:r>
          </a:p>
        </p:txBody>
      </p:sp>
    </p:spTree>
    <p:extLst>
      <p:ext uri="{BB962C8B-B14F-4D97-AF65-F5344CB8AC3E}">
        <p14:creationId xmlns:p14="http://schemas.microsoft.com/office/powerpoint/2010/main" val="23190968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7512" y="356616"/>
            <a:ext cx="10686288" cy="5820347"/>
          </a:xfrm>
        </p:spPr>
        <p:txBody>
          <a:bodyPr/>
          <a:lstStyle/>
          <a:p>
            <a:r>
              <a:rPr lang="fr-FR" b="1" u="sng" dirty="0"/>
              <a:t>Comment fait-on un </a:t>
            </a:r>
            <a:r>
              <a:rPr lang="fr-FR" b="1" u="sng" dirty="0" err="1"/>
              <a:t>Visibiléo</a:t>
            </a:r>
            <a:r>
              <a:rPr lang="fr-FR" b="1" u="sng" dirty="0"/>
              <a:t>? </a:t>
            </a:r>
            <a:r>
              <a:rPr lang="fr-FR" dirty="0" smtClean="0"/>
              <a:t/>
            </a:r>
            <a:br>
              <a:rPr lang="fr-FR" dirty="0" smtClean="0"/>
            </a:br>
            <a:r>
              <a:rPr lang="fr-FR" b="1" dirty="0"/>
              <a:t>Il nous faut une affiche, des feutres de couleurs différentes et des illustrations de l'album étudié.</a:t>
            </a:r>
            <a:r>
              <a:rPr lang="fr-FR" dirty="0" smtClean="0"/>
              <a:t/>
            </a:r>
            <a:br>
              <a:rPr lang="fr-FR" dirty="0" smtClean="0"/>
            </a:br>
            <a:r>
              <a:rPr lang="fr-FR" b="1" dirty="0"/>
              <a:t>Il nous faut travailler avec les élèves sur la différence entre bulles de parole, bulles de pensée. Mais aussi expliciter les flèches pour relater les causalités</a:t>
            </a:r>
            <a:r>
              <a:rPr lang="fr-FR" b="1" dirty="0" smtClean="0"/>
              <a:t>.</a:t>
            </a:r>
          </a:p>
          <a:p>
            <a:endParaRPr lang="fr-FR" b="1" dirty="0"/>
          </a:p>
          <a:p>
            <a:endParaRPr lang="fr-FR" dirty="0"/>
          </a:p>
        </p:txBody>
      </p:sp>
      <p:pic>
        <p:nvPicPr>
          <p:cNvPr id="4" name="Image 3"/>
          <p:cNvPicPr>
            <a:picLocks noChangeAspect="1"/>
          </p:cNvPicPr>
          <p:nvPr/>
        </p:nvPicPr>
        <p:blipFill>
          <a:blip r:embed="rId2"/>
          <a:stretch>
            <a:fillRect/>
          </a:stretch>
        </p:blipFill>
        <p:spPr>
          <a:xfrm>
            <a:off x="4814697" y="2301792"/>
            <a:ext cx="6539103" cy="4384567"/>
          </a:xfrm>
          <a:prstGeom prst="rect">
            <a:avLst/>
          </a:prstGeom>
        </p:spPr>
      </p:pic>
      <p:sp>
        <p:nvSpPr>
          <p:cNvPr id="5" name="ZoneTexte 4"/>
          <p:cNvSpPr txBox="1"/>
          <p:nvPr/>
        </p:nvSpPr>
        <p:spPr>
          <a:xfrm>
            <a:off x="475488" y="3685032"/>
            <a:ext cx="3575304"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hlinkClick r:id="rId3"/>
              </a:rPr>
              <a:t>https://vimeopro.com/especreteil/je-lireecrirecp/video/213683689</a:t>
            </a:r>
            <a:endPar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entury Gothic" panose="020B0502020202020204"/>
                <a:ea typeface="+mn-ea"/>
                <a:cs typeface="+mn-cs"/>
                <a:hlinkClick r:id="rId4"/>
              </a:rPr>
              <a:t>http://centre-alain-savary.ens-lyon.fr/CAS/LECTURE-ECRITURE/pp-comprehension/scenarios-de-formation/scenario-de-formation</a:t>
            </a: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09440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8712" y="466345"/>
            <a:ext cx="10554574" cy="5392454"/>
          </a:xfrm>
        </p:spPr>
        <p:txBody>
          <a:bodyPr/>
          <a:lstStyle/>
          <a:p>
            <a:r>
              <a:rPr lang="fr-FR" sz="3600" b="1" u="sng" dirty="0" smtClean="0">
                <a:solidFill>
                  <a:schemeClr val="bg1"/>
                </a:solidFill>
              </a:rPr>
              <a:t>Objectif temps 2 (13 mai)</a:t>
            </a:r>
            <a:r>
              <a:rPr lang="fr-FR" sz="3600" b="1" dirty="0" smtClean="0">
                <a:solidFill>
                  <a:schemeClr val="bg1"/>
                </a:solidFill>
              </a:rPr>
              <a:t>: </a:t>
            </a:r>
          </a:p>
          <a:p>
            <a:pPr marL="0" indent="0">
              <a:buNone/>
            </a:pPr>
            <a:endParaRPr lang="fr-FR" sz="3600" b="1" dirty="0" smtClean="0">
              <a:solidFill>
                <a:schemeClr val="bg1"/>
              </a:solidFill>
            </a:endParaRPr>
          </a:p>
          <a:p>
            <a:pPr marL="0" indent="0">
              <a:buNone/>
            </a:pPr>
            <a:r>
              <a:rPr lang="fr-FR" sz="3600" dirty="0">
                <a:solidFill>
                  <a:schemeClr val="bg1"/>
                </a:solidFill>
              </a:rPr>
              <a:t>C</a:t>
            </a:r>
            <a:r>
              <a:rPr lang="fr-FR" sz="3600" dirty="0" smtClean="0">
                <a:solidFill>
                  <a:schemeClr val="bg1"/>
                </a:solidFill>
              </a:rPr>
              <a:t>haque classe crée son </a:t>
            </a:r>
            <a:r>
              <a:rPr lang="fr-FR" sz="3600" dirty="0" err="1" smtClean="0">
                <a:solidFill>
                  <a:schemeClr val="bg1"/>
                </a:solidFill>
              </a:rPr>
              <a:t>visibileo</a:t>
            </a:r>
            <a:r>
              <a:rPr lang="fr-FR" sz="3600" dirty="0" smtClean="0">
                <a:solidFill>
                  <a:schemeClr val="bg1"/>
                </a:solidFill>
              </a:rPr>
              <a:t> ou sa lecture pas à pas, explique comment faire et présente ensuite aux autres classe, manière de mutualiser et créer un vivier de ressources pour toutes les classes</a:t>
            </a:r>
            <a:r>
              <a:rPr lang="fr-FR" sz="2400" dirty="0">
                <a:solidFill>
                  <a:schemeClr val="bg1"/>
                </a:solidFill>
              </a:rPr>
              <a:t>.</a:t>
            </a:r>
            <a:endParaRPr lang="fr-FR" sz="2400" dirty="0" smtClean="0">
              <a:solidFill>
                <a:schemeClr val="bg1"/>
              </a:solidFill>
            </a:endParaRPr>
          </a:p>
          <a:p>
            <a:endParaRPr lang="fr-FR" dirty="0"/>
          </a:p>
          <a:p>
            <a:endParaRPr lang="fr-FR" dirty="0"/>
          </a:p>
        </p:txBody>
      </p:sp>
    </p:spTree>
    <p:extLst>
      <p:ext uri="{BB962C8B-B14F-4D97-AF65-F5344CB8AC3E}">
        <p14:creationId xmlns:p14="http://schemas.microsoft.com/office/powerpoint/2010/main" val="237878146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441448" y="1105752"/>
            <a:ext cx="7635240" cy="5648435"/>
          </a:xfrm>
          <a:prstGeom prst="rect">
            <a:avLst/>
          </a:prstGeom>
        </p:spPr>
      </p:pic>
      <p:sp>
        <p:nvSpPr>
          <p:cNvPr id="5" name="Rectangle 4"/>
          <p:cNvSpPr/>
          <p:nvPr/>
        </p:nvSpPr>
        <p:spPr>
          <a:xfrm>
            <a:off x="2342771" y="117618"/>
            <a:ext cx="7832593"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FEFEFE"/>
                </a:solidFill>
                <a:effectLst/>
                <a:uLnTx/>
                <a:uFillTx/>
                <a:latin typeface="Century Gothic" panose="020B0502020202020204"/>
                <a:ea typeface="+mn-ea"/>
                <a:cs typeface="+mn-cs"/>
              </a:rPr>
              <a:t>Un zoom sur la compréhension</a:t>
            </a:r>
          </a:p>
        </p:txBody>
      </p:sp>
    </p:spTree>
    <p:extLst>
      <p:ext uri="{BB962C8B-B14F-4D97-AF65-F5344CB8AC3E}">
        <p14:creationId xmlns:p14="http://schemas.microsoft.com/office/powerpoint/2010/main" val="26877209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90246" y="62224"/>
            <a:ext cx="9337431" cy="6463501"/>
          </a:xfrm>
          <a:prstGeom prst="rect">
            <a:avLst/>
          </a:prstGeom>
        </p:spPr>
      </p:pic>
    </p:spTree>
    <p:extLst>
      <p:ext uri="{BB962C8B-B14F-4D97-AF65-F5344CB8AC3E}">
        <p14:creationId xmlns:p14="http://schemas.microsoft.com/office/powerpoint/2010/main" val="178741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Vivre au niveau adulte une expérience de lecture difficilement compréhensible </a:t>
            </a:r>
          </a:p>
        </p:txBody>
      </p:sp>
      <p:pic>
        <p:nvPicPr>
          <p:cNvPr id="4" name="Espace réservé du contenu 3"/>
          <p:cNvPicPr>
            <a:picLocks noGrp="1" noChangeAspect="1"/>
          </p:cNvPicPr>
          <p:nvPr>
            <p:ph idx="1"/>
          </p:nvPr>
        </p:nvPicPr>
        <p:blipFill>
          <a:blip r:embed="rId2"/>
          <a:stretch>
            <a:fillRect/>
          </a:stretch>
        </p:blipFill>
        <p:spPr>
          <a:xfrm>
            <a:off x="1627632" y="1417637"/>
            <a:ext cx="9272015" cy="5405547"/>
          </a:xfrm>
          <a:prstGeom prst="rect">
            <a:avLst/>
          </a:prstGeom>
        </p:spPr>
      </p:pic>
    </p:spTree>
    <p:extLst>
      <p:ext uri="{BB962C8B-B14F-4D97-AF65-F5344CB8AC3E}">
        <p14:creationId xmlns:p14="http://schemas.microsoft.com/office/powerpoint/2010/main" val="256820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Comment s’effectue le processus de compréhension? </a:t>
            </a:r>
            <a:endParaRPr lang="fr-FR" dirty="0"/>
          </a:p>
        </p:txBody>
      </p:sp>
      <p:pic>
        <p:nvPicPr>
          <p:cNvPr id="4" name="Image 3"/>
          <p:cNvPicPr>
            <a:picLocks noChangeAspect="1"/>
          </p:cNvPicPr>
          <p:nvPr/>
        </p:nvPicPr>
        <p:blipFill>
          <a:blip r:embed="rId3"/>
          <a:stretch>
            <a:fillRect/>
          </a:stretch>
        </p:blipFill>
        <p:spPr>
          <a:xfrm>
            <a:off x="1180528" y="1975294"/>
            <a:ext cx="8715375" cy="4333875"/>
          </a:xfrm>
          <a:prstGeom prst="rect">
            <a:avLst/>
          </a:prstGeom>
        </p:spPr>
      </p:pic>
    </p:spTree>
    <p:extLst>
      <p:ext uri="{BB962C8B-B14F-4D97-AF65-F5344CB8AC3E}">
        <p14:creationId xmlns:p14="http://schemas.microsoft.com/office/powerpoint/2010/main" val="245475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262062" y="733425"/>
            <a:ext cx="9667875" cy="5391150"/>
          </a:xfrm>
          <a:prstGeom prst="rect">
            <a:avLst/>
          </a:prstGeom>
        </p:spPr>
      </p:pic>
    </p:spTree>
    <p:extLst>
      <p:ext uri="{BB962C8B-B14F-4D97-AF65-F5344CB8AC3E}">
        <p14:creationId xmlns:p14="http://schemas.microsoft.com/office/powerpoint/2010/main" val="391665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Articuler l’apprentissage du code et la compréhension </a:t>
            </a:r>
          </a:p>
        </p:txBody>
      </p:sp>
      <p:pic>
        <p:nvPicPr>
          <p:cNvPr id="4" name="Espace réservé du contenu 3"/>
          <p:cNvPicPr>
            <a:picLocks noGrp="1" noChangeAspect="1"/>
          </p:cNvPicPr>
          <p:nvPr>
            <p:ph idx="1"/>
          </p:nvPr>
        </p:nvPicPr>
        <p:blipFill>
          <a:blip r:embed="rId2"/>
          <a:stretch>
            <a:fillRect/>
          </a:stretch>
        </p:blipFill>
        <p:spPr>
          <a:xfrm>
            <a:off x="1298449" y="1631241"/>
            <a:ext cx="8644204" cy="4880919"/>
          </a:xfrm>
          <a:prstGeom prst="rect">
            <a:avLst/>
          </a:prstGeom>
        </p:spPr>
      </p:pic>
    </p:spTree>
    <p:extLst>
      <p:ext uri="{BB962C8B-B14F-4D97-AF65-F5344CB8AC3E}">
        <p14:creationId xmlns:p14="http://schemas.microsoft.com/office/powerpoint/2010/main" val="3216681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onci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i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2.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3.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4.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5.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6.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7.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8.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ppt/theme/themeOverride9.xml><?xml version="1.0" encoding="utf-8"?>
<a:themeOverride xmlns:a="http://schemas.openxmlformats.org/drawingml/2006/main">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themeOverride>
</file>

<file path=docProps/app.xml><?xml version="1.0" encoding="utf-8"?>
<Properties xmlns="http://schemas.openxmlformats.org/officeDocument/2006/extended-properties" xmlns:vt="http://schemas.openxmlformats.org/officeDocument/2006/docPropsVTypes">
  <TotalTime>23</TotalTime>
  <Words>1714</Words>
  <Application>Microsoft Office PowerPoint</Application>
  <PresentationFormat>Grand écran</PresentationFormat>
  <Paragraphs>100</Paragraphs>
  <Slides>31</Slides>
  <Notes>12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Century Gothic</vt:lpstr>
      <vt:lpstr>Wingdings 2</vt:lpstr>
      <vt:lpstr>Wingdings 3</vt:lpstr>
      <vt:lpstr>Concis</vt:lpstr>
      <vt:lpstr>Brin</vt:lpstr>
      <vt:lpstr>La continuité du dire, lire, écrire au cycle 2                  Temps 1 , 4 mars  </vt:lpstr>
      <vt:lpstr>Résultats de la circonscription Septembre 2019 </vt:lpstr>
      <vt:lpstr>Présentation PowerPoint</vt:lpstr>
      <vt:lpstr>Présentation PowerPoint</vt:lpstr>
      <vt:lpstr>Présentation PowerPoint</vt:lpstr>
      <vt:lpstr>Vivre au niveau adulte une expérience de lecture difficilement compréhensible </vt:lpstr>
      <vt:lpstr>Comment s’effectue le processus de compréhension? </vt:lpstr>
      <vt:lpstr>Présentation PowerPoint</vt:lpstr>
      <vt:lpstr>Articuler l’apprentissage du code et la compréhension </vt:lpstr>
      <vt:lpstr>Articuler l’apprentissage du code et la compréhension</vt:lpstr>
      <vt:lpstr>Présentation PowerPoint</vt:lpstr>
      <vt:lpstr>Présentation PowerPoint</vt:lpstr>
      <vt:lpstr>Présentation PowerPoint</vt:lpstr>
      <vt:lpstr>Des stratégies à développer en classe </vt:lpstr>
      <vt:lpstr>STRATEGIE N°1 : Construire des images mentales </vt:lpstr>
      <vt:lpstr>STRATÉGIE N°2 : Faire des liens dans le texte </vt:lpstr>
      <vt:lpstr>STRATÉGIE N°3 : Faire des liens avec ses connaissances ou son vécu </vt:lpstr>
      <vt:lpstr>STRATÉGIE N°4 : Comprendre le sens de mots inconnus dans le texte</vt:lpstr>
      <vt:lpstr>STRATÉGIE N°5 : Mémoriser, récapituler, synthétiser</vt:lpstr>
      <vt:lpstr>Présentation PowerPoint</vt:lpstr>
      <vt:lpstr>*            Développer une écoute active lors de lectures par l’enseignant: </vt:lpstr>
      <vt:lpstr>Les 5 piliers de la lecture</vt:lpstr>
      <vt:lpstr>Présentation PowerPoint</vt:lpstr>
      <vt:lpstr>Présentation PowerPoint</vt:lpstr>
      <vt:lpstr>L’enseignement de Giasson et les 3 moments d’intervention</vt:lpstr>
      <vt:lpstr>Présentation PowerPoint</vt:lpstr>
      <vt:lpstr>Présentation PowerPoint</vt:lpstr>
      <vt:lpstr>Le visibileo ou chemin du lecteur  </vt:lpstr>
      <vt:lpstr>Présentation PowerPoint</vt:lpstr>
      <vt:lpstr>Présentation PowerPoint</vt:lpstr>
      <vt:lpstr>Présentation PowerPoint</vt:lpstr>
    </vt:vector>
  </TitlesOfParts>
  <Company>Académie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continuité du dire, lire, écrire au cycle 2                  Temps 1 , 4 mars</dc:title>
  <dc:creator>Caroline Lemaire</dc:creator>
  <cp:lastModifiedBy>Caroline Lemaire</cp:lastModifiedBy>
  <cp:revision>5</cp:revision>
  <dcterms:created xsi:type="dcterms:W3CDTF">2020-03-05T09:03:23Z</dcterms:created>
  <dcterms:modified xsi:type="dcterms:W3CDTF">2020-03-05T10:09:41Z</dcterms:modified>
</cp:coreProperties>
</file>