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5.jpg" ContentType="image/jpeg"/>
  <Override PartName="/ppt/media/image16.jpg" ContentType="image/jpeg"/>
  <Override PartName="/ppt/media/image17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3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9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3" r:id="rId12"/>
    <p:sldId id="274" r:id="rId13"/>
    <p:sldId id="275" r:id="rId14"/>
    <p:sldId id="276" r:id="rId15"/>
    <p:sldId id="277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FF8326-D2D1-414A-90D6-5D88A5F6895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BA2A911-5669-4093-A764-4A1B280F949E}" type="pres">
      <dgm:prSet presAssocID="{26FF8326-D2D1-414A-90D6-5D88A5F68955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7A63CC7-3BA9-439C-8744-6F3443BED269}" type="presOf" srcId="{26FF8326-D2D1-414A-90D6-5D88A5F68955}" destId="{1BA2A911-5669-4093-A764-4A1B280F949E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96D25-DA38-4792-A73C-92CFF53CE4D0}" type="datetimeFigureOut">
              <a:rPr lang="fr-FR" smtClean="0"/>
              <a:t>17/05/2019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C5C8A-F7B8-4889-8650-E48795CF10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505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4F7684-C35F-4ED2-87B2-49E060B12FB2}" type="slidenum">
              <a:rPr lang="fr-FR" altLang="fr-FR"/>
              <a:pPr/>
              <a:t>8</a:t>
            </a:fld>
            <a:endParaRPr lang="fr-FR" altLang="fr-FR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/>
              <a:t>Il y a donc une étape de modélisation, qui doit se faire de manière transmissive, toute question est interdite pendant ce temps-là toute intervention d’élève aussi.</a:t>
            </a:r>
          </a:p>
          <a:p>
            <a:endParaRPr lang="fr-FR" altLang="fr-FR"/>
          </a:p>
          <a:p>
            <a:r>
              <a:rPr lang="fr-FR" altLang="fr-FR"/>
              <a:t>A l’intérieur de cette étape, s’installe une gradation qui va aller de la modélisation à l’autonomie.</a:t>
            </a:r>
          </a:p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46762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FB0503-CA79-4798-B801-3C8104F34588}" type="slidenum">
              <a:rPr lang="fr-FR" altLang="fr-FR"/>
              <a:pPr/>
              <a:t>9</a:t>
            </a:fld>
            <a:endParaRPr lang="fr-FR" altLang="fr-FR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9140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4A45-4EF2-48D9-8157-4DA446001DDC}" type="datetimeFigureOut">
              <a:rPr lang="fr-FR" smtClean="0"/>
              <a:t>17/05/2019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2DF4-5008-4959-9542-610296707B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561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4A45-4EF2-48D9-8157-4DA446001DDC}" type="datetimeFigureOut">
              <a:rPr lang="fr-FR" smtClean="0"/>
              <a:t>17/05/2019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2DF4-5008-4959-9542-610296707B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27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4A45-4EF2-48D9-8157-4DA446001DDC}" type="datetimeFigureOut">
              <a:rPr lang="fr-FR" smtClean="0"/>
              <a:t>17/05/2019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2DF4-5008-4959-9542-610296707B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386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4A45-4EF2-48D9-8157-4DA446001DDC}" type="datetimeFigureOut">
              <a:rPr lang="fr-FR" smtClean="0"/>
              <a:t>17/05/2019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2DF4-5008-4959-9542-610296707B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24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4A45-4EF2-48D9-8157-4DA446001DDC}" type="datetimeFigureOut">
              <a:rPr lang="fr-FR" smtClean="0"/>
              <a:t>17/05/2019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2DF4-5008-4959-9542-610296707B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8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4A45-4EF2-48D9-8157-4DA446001DDC}" type="datetimeFigureOut">
              <a:rPr lang="fr-FR" smtClean="0"/>
              <a:t>17/05/2019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2DF4-5008-4959-9542-610296707B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770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4A45-4EF2-48D9-8157-4DA446001DDC}" type="datetimeFigureOut">
              <a:rPr lang="fr-FR" smtClean="0"/>
              <a:t>17/05/2019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2DF4-5008-4959-9542-610296707B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098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4A45-4EF2-48D9-8157-4DA446001DDC}" type="datetimeFigureOut">
              <a:rPr lang="fr-FR" smtClean="0"/>
              <a:t>17/05/2019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2DF4-5008-4959-9542-610296707B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783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4A45-4EF2-48D9-8157-4DA446001DDC}" type="datetimeFigureOut">
              <a:rPr lang="fr-FR" smtClean="0"/>
              <a:t>17/05/2019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2DF4-5008-4959-9542-610296707B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73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4A45-4EF2-48D9-8157-4DA446001DDC}" type="datetimeFigureOut">
              <a:rPr lang="fr-FR" smtClean="0"/>
              <a:t>17/05/2019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2DF4-5008-4959-9542-610296707B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712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4A45-4EF2-48D9-8157-4DA446001DDC}" type="datetimeFigureOut">
              <a:rPr lang="fr-FR" smtClean="0"/>
              <a:t>17/05/2019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2DF4-5008-4959-9542-610296707B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26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14A45-4EF2-48D9-8157-4DA446001DDC}" type="datetimeFigureOut">
              <a:rPr lang="fr-FR" smtClean="0"/>
              <a:t>17/05/2019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72DF4-5008-4959-9542-610296707B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89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IN9DQSVtic" TargetMode="External"/><Relationship Id="rId7" Type="http://schemas.openxmlformats.org/officeDocument/2006/relationships/hyperlink" Target="http://paf.ac-dijon.fr/spip.php?article85" TargetMode="External"/><Relationship Id="rId2" Type="http://schemas.openxmlformats.org/officeDocument/2006/relationships/hyperlink" Target="https://youtu.be/W9UTVdEHhs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aclasse2delphine.jimdo.com/lecture/strat%C3%A9gies-de-lecture/" TargetMode="External"/><Relationship Id="rId5" Type="http://schemas.openxmlformats.org/officeDocument/2006/relationships/hyperlink" Target="http://seduc.csdecou.qc.ca/prim-fra/strategies-de-lecture/" TargetMode="External"/><Relationship Id="rId4" Type="http://schemas.openxmlformats.org/officeDocument/2006/relationships/hyperlink" Target="https://www.youtube.com/watch?v=BbxOV0lh0hk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storytelling2.canalblog.com/archives/2017/10/31/35819734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hyperlink" Target="http://www.cndp.fr/crdp-dijon/librairie/visufich2.php?reference=210b5212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editions-retz.com/pedagogie/maitrise-de-la-langue/lector-et-lectrix-cd-rom-cycle-3-segpa-9782725636092.html" TargetMode="External"/><Relationship Id="rId5" Type="http://schemas.openxmlformats.org/officeDocument/2006/relationships/image" Target="../media/image25.png"/><Relationship Id="rId4" Type="http://schemas.openxmlformats.org/officeDocument/2006/relationships/hyperlink" Target="https://www.ac-orleans-tours.fr/pedagogie/ecole_1er_degre/ressources_chateauroux/je_lis_je_comprends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www.roll-descartes.fr/" TargetMode="External"/><Relationship Id="rId7" Type="http://schemas.openxmlformats.org/officeDocument/2006/relationships/hyperlink" Target="http://www.adel.uqam.ca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6IcAqiSb6C8" TargetMode="External"/><Relationship Id="rId5" Type="http://schemas.openxmlformats.org/officeDocument/2006/relationships/hyperlink" Target="https://tacit.univ-rennes2.fr/presentation/accueil" TargetMode="Externa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agistere.education.fr/ac-versailles/pluginfile.php/1358968/mod_label/intro/liste%20mots%20nature%20fr%C3%A9quence.pdf" TargetMode="External"/><Relationship Id="rId2" Type="http://schemas.openxmlformats.org/officeDocument/2006/relationships/hyperlink" Target="http://eduscol.education.fr/pid34799-cid50486/liste-de-frequence-lexicale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://cache.media.eduscol.education.fr/file/Dossier_vocabulaire/58/2/Roland_Goigoux_111208_C_201582.pdf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s://www.ortholud.com/index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5" name="Picture 391" descr="C:\Users\Tom\AppData\Local\Microsoft\Windows\Temporary Internet Files\Content.IE5\CVCJG8ZL\MPj043939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14942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13446" y="450573"/>
            <a:ext cx="5665372" cy="2630557"/>
          </a:xfrm>
        </p:spPr>
        <p:txBody>
          <a:bodyPr>
            <a:normAutofit/>
          </a:bodyPr>
          <a:lstStyle/>
          <a:p>
            <a:r>
              <a:rPr lang="fr-FR" sz="5400" b="1" dirty="0"/>
              <a:t>Lecture- écriture </a:t>
            </a:r>
            <a:r>
              <a:rPr lang="fr-FR" sz="5400" b="1" dirty="0" smtClean="0"/>
              <a:t>cycle 3</a:t>
            </a:r>
            <a:r>
              <a:rPr lang="fr-FR" sz="5400" b="1" dirty="0"/>
              <a:t/>
            </a:r>
            <a:br>
              <a:rPr lang="fr-FR" sz="5400" b="1" dirty="0"/>
            </a:br>
            <a:r>
              <a:rPr lang="fr-FR" sz="5400" b="1" dirty="0"/>
              <a:t>dispositif national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CFC66A9-3DAD-C34F-8451-1DC322369E5D}"/>
              </a:ext>
            </a:extLst>
          </p:cNvPr>
          <p:cNvSpPr txBox="1"/>
          <p:nvPr/>
        </p:nvSpPr>
        <p:spPr>
          <a:xfrm>
            <a:off x="9464825" y="5062330"/>
            <a:ext cx="1590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C. Lemaire </a:t>
            </a:r>
            <a:r>
              <a:rPr lang="fr-FR" dirty="0" smtClean="0"/>
              <a:t>CPC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52776D-6044-F94F-838A-AECC5554E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EC7D-1E69-4346-AA31-F904C89732C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99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Les stratégies explicites de lecture 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youtu.be/W9UTVdEHhsU</a:t>
            </a:r>
            <a:endParaRPr lang="fr-FR" dirty="0"/>
          </a:p>
          <a:p>
            <a:r>
              <a:rPr lang="fr-FR" dirty="0" smtClean="0"/>
              <a:t>Vidéo stratégies de lecture</a:t>
            </a:r>
          </a:p>
          <a:p>
            <a:r>
              <a:rPr lang="fr-FR" dirty="0" smtClean="0"/>
              <a:t>Témoignage enseignante</a:t>
            </a:r>
          </a:p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youtu.be/1IN9DQSVtic</a:t>
            </a:r>
            <a:endParaRPr lang="fr-FR" dirty="0" smtClean="0"/>
          </a:p>
          <a:p>
            <a:r>
              <a:rPr lang="fr-FR" dirty="0">
                <a:hlinkClick r:id="rId4"/>
              </a:rPr>
              <a:t>https://</a:t>
            </a:r>
            <a:r>
              <a:rPr lang="fr-FR" dirty="0" smtClean="0">
                <a:hlinkClick r:id="rId4"/>
              </a:rPr>
              <a:t>www.youtube.com/watch?v=BbxOV0lh0hk</a:t>
            </a:r>
            <a:endParaRPr lang="fr-FR" dirty="0" smtClean="0"/>
          </a:p>
          <a:p>
            <a:r>
              <a:rPr lang="fr-FR" dirty="0" smtClean="0"/>
              <a:t>Affiche stratégies </a:t>
            </a:r>
            <a:r>
              <a:rPr lang="fr-FR" dirty="0"/>
              <a:t>de lecture: </a:t>
            </a:r>
            <a:r>
              <a:rPr lang="fr-FR" dirty="0">
                <a:hlinkClick r:id="rId5"/>
              </a:rPr>
              <a:t>http://seduc.csdecou.qc.ca/prim-fra/strategies-de-lecture</a:t>
            </a:r>
            <a:r>
              <a:rPr lang="fr-FR" dirty="0" smtClean="0">
                <a:hlinkClick r:id="rId5"/>
              </a:rPr>
              <a:t>/</a:t>
            </a:r>
            <a:endParaRPr lang="fr-FR" dirty="0" smtClean="0"/>
          </a:p>
          <a:p>
            <a:r>
              <a:rPr lang="fr-FR" dirty="0">
                <a:hlinkClick r:id="rId6"/>
              </a:rPr>
              <a:t>https://laclasse2delphine.jimdo.com/lecture/strat%C3%A9gies-de-lecture</a:t>
            </a:r>
            <a:r>
              <a:rPr lang="fr-FR" dirty="0" smtClean="0">
                <a:hlinkClick r:id="rId6"/>
              </a:rPr>
              <a:t>/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>
                <a:hlinkClick r:id="rId7"/>
              </a:rPr>
              <a:t>http://paf.ac-dijon.fr/spip.php?article85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5786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442912"/>
            <a:ext cx="8572500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1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2480" y="1"/>
            <a:ext cx="10515600" cy="768096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Une méthodologie à développer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466" y="567461"/>
            <a:ext cx="4639846" cy="6214785"/>
          </a:xfrm>
        </p:spPr>
      </p:pic>
    </p:spTree>
    <p:extLst>
      <p:ext uri="{BB962C8B-B14F-4D97-AF65-F5344CB8AC3E}">
        <p14:creationId xmlns:p14="http://schemas.microsoft.com/office/powerpoint/2010/main" val="202460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71660"/>
            <a:ext cx="11987784" cy="6686550"/>
          </a:xfrm>
        </p:spPr>
      </p:pic>
    </p:spTree>
    <p:extLst>
      <p:ext uri="{BB962C8B-B14F-4D97-AF65-F5344CB8AC3E}">
        <p14:creationId xmlns:p14="http://schemas.microsoft.com/office/powerpoint/2010/main" val="43048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5727" y="150521"/>
            <a:ext cx="10515600" cy="1325563"/>
          </a:xfrm>
        </p:spPr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Le plan de récit ou </a:t>
            </a:r>
            <a:r>
              <a:rPr lang="fr-FR" dirty="0" err="1" smtClean="0">
                <a:solidFill>
                  <a:schemeClr val="accent1"/>
                </a:solidFill>
              </a:rPr>
              <a:t>storytelling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5727" y="1308133"/>
            <a:ext cx="5531498" cy="1085526"/>
          </a:xfrm>
        </p:spPr>
        <p:txBody>
          <a:bodyPr>
            <a:normAutofit fontScale="92500"/>
          </a:bodyPr>
          <a:lstStyle/>
          <a:p>
            <a:r>
              <a:rPr lang="fr-FR" dirty="0">
                <a:hlinkClick r:id="rId2"/>
              </a:rPr>
              <a:t>http://</a:t>
            </a:r>
            <a:r>
              <a:rPr lang="fr-FR" dirty="0" smtClean="0">
                <a:hlinkClick r:id="rId2"/>
              </a:rPr>
              <a:t>storytelling2.canalblog.com/archives/2017/10/31/35819734.html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477" y="150521"/>
            <a:ext cx="4594860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27" y="2313992"/>
            <a:ext cx="7481750" cy="420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05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78" y="0"/>
            <a:ext cx="4924425" cy="66008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003" y="765597"/>
            <a:ext cx="4941532" cy="395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18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87" y="328612"/>
            <a:ext cx="8734425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67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18" y="85086"/>
            <a:ext cx="4327697" cy="634370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652" y="1296955"/>
            <a:ext cx="4515715" cy="473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50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0491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Des outils bibliographiques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02" y="1808583"/>
            <a:ext cx="2238375" cy="33528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268" y="1875258"/>
            <a:ext cx="3857625" cy="32194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99722" y="5279278"/>
            <a:ext cx="30262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4"/>
              </a:rPr>
              <a:t>https://www.ac-orleans-tours.fr/pedagogie/ecole_1er_degre/ressources_chateauroux/je_lis_je_comprends/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568" y="1875258"/>
            <a:ext cx="2286000" cy="3124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472196" y="5184028"/>
            <a:ext cx="30231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6"/>
              </a:rPr>
              <a:t>https://www.editions-retz.com/pedagogie/maitrise-de-la-langue/lector-et-lectrix-cd-rom-cycle-3-segpa-9782725636092.html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87356" y="5161383"/>
            <a:ext cx="16732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7"/>
              </a:rPr>
              <a:t>http://www.cndp.fr/crdp-dijon/librairie/visufich2.php?reference=210b5212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9443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2714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Des sites internet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48" y="1690688"/>
            <a:ext cx="5448300" cy="121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46824" y="1930956"/>
            <a:ext cx="3009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3"/>
              </a:rPr>
              <a:t>https://www.roll-descartes.fr/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008" y="3472737"/>
            <a:ext cx="3076575" cy="12001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98891" y="3866119"/>
            <a:ext cx="4831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5"/>
              </a:rPr>
              <a:t>https://tacit.univ-rennes2.fr/presentation/accueil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403251" y="4372035"/>
            <a:ext cx="4826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6"/>
              </a:rPr>
              <a:t>https://www.youtube.com/watch?v=6IcAqiSb6C8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479756" y="5616616"/>
            <a:ext cx="2709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7"/>
              </a:rPr>
              <a:t>http://www.adel.uqam.ca/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8251" y="5335296"/>
            <a:ext cx="23717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41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324" y="337696"/>
            <a:ext cx="4027593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pc="-253" dirty="0">
                <a:solidFill>
                  <a:schemeClr val="accent1"/>
                </a:solidFill>
                <a:cs typeface="Arial"/>
              </a:rPr>
              <a:t>Quelques</a:t>
            </a:r>
            <a:r>
              <a:rPr spc="-300" dirty="0">
                <a:solidFill>
                  <a:schemeClr val="accent1"/>
                </a:solidFill>
                <a:cs typeface="Arial"/>
              </a:rPr>
              <a:t> </a:t>
            </a:r>
            <a:r>
              <a:rPr spc="-220" dirty="0">
                <a:solidFill>
                  <a:schemeClr val="accent1"/>
                </a:solidFill>
                <a:cs typeface="Arial"/>
              </a:rPr>
              <a:t>constats</a:t>
            </a:r>
            <a:endParaRPr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52402" y="286593"/>
            <a:ext cx="5720044" cy="10431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11141845" y="6419388"/>
            <a:ext cx="161713" cy="22307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3866">
              <a:spcBef>
                <a:spcPts val="140"/>
              </a:spcBef>
            </a:pPr>
            <a:fld id="{81D60167-4931-47E6-BA6A-407CBD079E47}" type="slidenum">
              <a:rPr sz="1333" spc="-7" dirty="0">
                <a:latin typeface="Noto Sans CJK JP Regular"/>
                <a:cs typeface="Noto Sans CJK JP Regular"/>
              </a:rPr>
              <a:pPr marL="33866">
                <a:spcBef>
                  <a:spcPts val="140"/>
                </a:spcBef>
              </a:pPr>
              <a:t>2</a:t>
            </a:fld>
            <a:endParaRPr sz="1333">
              <a:latin typeface="Noto Sans CJK JP Regular"/>
              <a:cs typeface="Noto Sans CJK JP Regular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8F0E12D-5158-C245-8A1E-8A875F7C786B}"/>
              </a:ext>
            </a:extLst>
          </p:cNvPr>
          <p:cNvSpPr txBox="1"/>
          <p:nvPr/>
        </p:nvSpPr>
        <p:spPr>
          <a:xfrm>
            <a:off x="236697" y="1720801"/>
            <a:ext cx="1159390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400" dirty="0"/>
              <a:t> Au total , les élèves </a:t>
            </a:r>
            <a:r>
              <a:rPr lang="fr-FR" sz="2400" dirty="0" smtClean="0"/>
              <a:t>consacrent 43</a:t>
            </a:r>
            <a:r>
              <a:rPr lang="fr-FR" sz="2400" dirty="0"/>
              <a:t>% du temps hebdomadaire de lecture </a:t>
            </a:r>
            <a:r>
              <a:rPr lang="fr-FR" sz="2400" dirty="0" smtClean="0"/>
              <a:t>écriture </a:t>
            </a:r>
            <a:r>
              <a:rPr lang="fr-FR" sz="2400" dirty="0"/>
              <a:t>à étudier les unités élémentaires du code écrit et à les mettre en relation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400" dirty="0"/>
              <a:t>Cet ensemble d’activités centrées sur le code alphabétique est, de loin, celui qui occupe le plus de temps d’enseignement de la lecture écriture au cours </a:t>
            </a:r>
            <a:r>
              <a:rPr lang="fr-FR" sz="2400" dirty="0" smtClean="0"/>
              <a:t>préparatoire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fr-FR" sz="2400" dirty="0"/>
          </a:p>
          <a:p>
            <a:pPr algn="just"/>
            <a:endParaRPr lang="fr-FR" sz="2400" dirty="0" smtClean="0"/>
          </a:p>
          <a:p>
            <a:r>
              <a:rPr lang="fr-FR" sz="2400" i="1" u="sng" dirty="0" smtClean="0"/>
              <a:t>Conférence </a:t>
            </a:r>
            <a:r>
              <a:rPr lang="fr-FR" sz="2400" i="1" u="sng" dirty="0"/>
              <a:t>de consensus sur la lecture, organisée par le CNESCO et l’IFE, Lyon, mars 2016 </a:t>
            </a:r>
            <a:endParaRPr lang="fr-F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/>
              <a:t>39% des élèves sont en difficulté à la sortie de l’école primaire : ils ne sont pas en capacité d’identifier le sujet principal d’un texte, de comprendre des informations implicites et de lier deux informations explicites séparées dans le texte.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fr-FR" sz="2800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F86B682-DFAD-2845-90E0-03D4B1AA3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EC7D-1E69-4346-AA31-F904C89732C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72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8569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Liste de fréquence lexicale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8600" y="881372"/>
            <a:ext cx="5867400" cy="4814328"/>
          </a:xfrm>
        </p:spPr>
        <p:txBody>
          <a:bodyPr/>
          <a:lstStyle/>
          <a:p>
            <a:endParaRPr lang="fr-FR" sz="1400" dirty="0" smtClean="0">
              <a:hlinkClick r:id="rId2"/>
            </a:endParaRPr>
          </a:p>
          <a:p>
            <a:endParaRPr lang="fr-FR" sz="1400" dirty="0">
              <a:hlinkClick r:id="rId2"/>
            </a:endParaRPr>
          </a:p>
          <a:p>
            <a:r>
              <a:rPr lang="fr-FR" sz="1400" dirty="0" smtClean="0">
                <a:hlinkClick r:id="rId2"/>
              </a:rPr>
              <a:t>http</a:t>
            </a:r>
            <a:r>
              <a:rPr lang="fr-FR" sz="1400" dirty="0">
                <a:hlinkClick r:id="rId2"/>
              </a:rPr>
              <a:t>://</a:t>
            </a:r>
            <a:r>
              <a:rPr lang="fr-FR" sz="1400" dirty="0" smtClean="0">
                <a:hlinkClick r:id="rId2"/>
              </a:rPr>
              <a:t>eduscol.education.fr/pid34799-cid50486/liste-de-frequence-lexicale.html</a:t>
            </a:r>
            <a:endParaRPr lang="fr-FR" sz="1400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093694"/>
            <a:ext cx="5181600" cy="4814328"/>
          </a:xfrm>
        </p:spPr>
        <p:txBody>
          <a:bodyPr/>
          <a:lstStyle/>
          <a:p>
            <a:r>
              <a:rPr lang="fr-FR" sz="1600" u="sng" dirty="0"/>
              <a:t>Pour un enseignement explicite du vocabulaire en CE1 et CE2</a:t>
            </a:r>
            <a:r>
              <a:rPr lang="fr-FR" dirty="0"/>
              <a:t> </a:t>
            </a:r>
            <a:r>
              <a:rPr lang="fr-FR" sz="1600" dirty="0" smtClean="0">
                <a:hlinkClick r:id="rId3"/>
              </a:rPr>
              <a:t>https</a:t>
            </a:r>
            <a:r>
              <a:rPr lang="fr-FR" sz="1600" dirty="0">
                <a:hlinkClick r:id="rId3"/>
              </a:rPr>
              <a:t>://</a:t>
            </a:r>
            <a:r>
              <a:rPr lang="fr-FR" sz="1600" dirty="0" smtClean="0">
                <a:hlinkClick r:id="rId3"/>
              </a:rPr>
              <a:t>magistere.education.fr/ac-versailles/pluginfile.php/1358968/mod_label/intro/liste%20mots%20nature%20fr%C3%A9quence.pdf</a:t>
            </a:r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81" y="2447365"/>
            <a:ext cx="5801919" cy="397690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5781" y="2328442"/>
            <a:ext cx="4164723" cy="452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94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98171" y="391886"/>
            <a:ext cx="93660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accent1"/>
                </a:solidFill>
              </a:rPr>
              <a:t>Structuration du lexique, à partir du protocole </a:t>
            </a:r>
            <a:r>
              <a:rPr lang="fr-FR" sz="4800" b="1" dirty="0" err="1" smtClean="0">
                <a:solidFill>
                  <a:schemeClr val="accent1"/>
                </a:solidFill>
              </a:rPr>
              <a:t>Lectorino</a:t>
            </a:r>
            <a:r>
              <a:rPr lang="fr-FR" sz="4800" b="1" dirty="0" smtClean="0">
                <a:solidFill>
                  <a:schemeClr val="accent1"/>
                </a:solidFill>
              </a:rPr>
              <a:t>, </a:t>
            </a:r>
            <a:r>
              <a:rPr lang="fr-FR" sz="4800" b="1" dirty="0" err="1">
                <a:solidFill>
                  <a:schemeClr val="accent1"/>
                </a:solidFill>
              </a:rPr>
              <a:t>L</a:t>
            </a:r>
            <a:r>
              <a:rPr lang="fr-FR" sz="4800" b="1" dirty="0" err="1" smtClean="0">
                <a:solidFill>
                  <a:schemeClr val="accent1"/>
                </a:solidFill>
              </a:rPr>
              <a:t>ectorinette</a:t>
            </a:r>
            <a:endParaRPr lang="fr-FR" sz="4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Diagramme 5"/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1820454" y="2172637"/>
          <a:ext cx="8551091" cy="3754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51091">
                  <a:extLst>
                    <a:ext uri="{9D8B030D-6E8A-4147-A177-3AD203B41FA5}">
                      <a16:colId xmlns:a16="http://schemas.microsoft.com/office/drawing/2014/main" val="1623525208"/>
                    </a:ext>
                  </a:extLst>
                </a:gridCol>
              </a:tblGrid>
              <a:tr h="750921">
                <a:tc>
                  <a:txBody>
                    <a:bodyPr/>
                    <a:lstStyle/>
                    <a:p>
                      <a:r>
                        <a:rPr lang="fr-FR" sz="4000" dirty="0" smtClean="0"/>
                        <a:t>1/ </a:t>
                      </a:r>
                      <a:r>
                        <a:rPr lang="fr-FR" sz="4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prévenir en amont</a:t>
                      </a:r>
                      <a:endParaRPr lang="fr-FR" sz="4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62625"/>
                  </a:ext>
                </a:extLst>
              </a:tr>
              <a:tr h="750921">
                <a:tc>
                  <a:txBody>
                    <a:bodyPr/>
                    <a:lstStyle/>
                    <a:p>
                      <a:r>
                        <a:rPr lang="fr-FR" sz="4000" dirty="0" smtClean="0"/>
                        <a:t>2/</a:t>
                      </a:r>
                      <a:r>
                        <a:rPr lang="fr-FR" sz="4000" dirty="0" err="1" smtClean="0"/>
                        <a:t>Schtroumpfer</a:t>
                      </a:r>
                      <a:endParaRPr lang="fr-F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77299"/>
                  </a:ext>
                </a:extLst>
              </a:tr>
              <a:tr h="750921">
                <a:tc>
                  <a:txBody>
                    <a:bodyPr/>
                    <a:lstStyle/>
                    <a:p>
                      <a:r>
                        <a:rPr lang="fr-FR" sz="4000" dirty="0" smtClean="0"/>
                        <a:t>3/Mise en place de stratégie (jetons)</a:t>
                      </a:r>
                      <a:endParaRPr lang="fr-F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645838"/>
                  </a:ext>
                </a:extLst>
              </a:tr>
              <a:tr h="750921">
                <a:tc>
                  <a:txBody>
                    <a:bodyPr/>
                    <a:lstStyle/>
                    <a:p>
                      <a:r>
                        <a:rPr lang="fr-FR" sz="4000" dirty="0" smtClean="0"/>
                        <a:t>4/ aide directe en ligne</a:t>
                      </a:r>
                      <a:endParaRPr lang="fr-F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87208"/>
                  </a:ext>
                </a:extLst>
              </a:tr>
              <a:tr h="750921">
                <a:tc>
                  <a:txBody>
                    <a:bodyPr/>
                    <a:lstStyle/>
                    <a:p>
                      <a:r>
                        <a:rPr lang="fr-FR" sz="4000" dirty="0" smtClean="0"/>
                        <a:t>5/aide à la réutilisation</a:t>
                      </a:r>
                      <a:endParaRPr lang="fr-F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10343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048000" y="614294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hlinkClick r:id="rId7"/>
              </a:rPr>
              <a:t>http://cache.media.eduscol.education.fr/file/Dossier_vocabulaire/58/2/Roland_Goigoux_111208_C_201582.pdf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9385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85406" y="49326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  <a:p>
            <a:pPr marL="342900" indent="-342900">
              <a:buAutoNum type="arabicPeriod"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722" y="170906"/>
            <a:ext cx="10067925" cy="4191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347" y="4361906"/>
            <a:ext cx="100203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53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38" y="129043"/>
            <a:ext cx="9052560" cy="6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33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0715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/>
            </a:r>
            <a:br>
              <a:rPr lang="fr-FR" b="1" dirty="0" smtClean="0">
                <a:solidFill>
                  <a:schemeClr val="accent1"/>
                </a:solidFill>
              </a:rPr>
            </a:br>
            <a:r>
              <a:rPr lang="fr-FR" b="1" dirty="0">
                <a:solidFill>
                  <a:schemeClr val="accent1"/>
                </a:solidFill>
              </a:rPr>
              <a:t/>
            </a:r>
            <a:br>
              <a:rPr lang="fr-FR" b="1" dirty="0">
                <a:solidFill>
                  <a:schemeClr val="accent1"/>
                </a:solidFill>
              </a:rPr>
            </a:br>
            <a:r>
              <a:rPr lang="fr-FR" b="1" dirty="0" smtClean="0">
                <a:solidFill>
                  <a:schemeClr val="accent1"/>
                </a:solidFill>
              </a:rPr>
              <a:t>http://www.vocanet.fr/</a:t>
            </a:r>
            <a:br>
              <a:rPr lang="fr-FR" b="1" dirty="0" smtClean="0">
                <a:solidFill>
                  <a:schemeClr val="accent1"/>
                </a:solidFill>
              </a:rPr>
            </a:br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www.ortholud.com/index.html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b="1" dirty="0">
              <a:solidFill>
                <a:schemeClr val="accent1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63" y="1423851"/>
            <a:ext cx="7774638" cy="5434149"/>
          </a:xfrm>
        </p:spPr>
      </p:pic>
    </p:spTree>
    <p:extLst>
      <p:ext uri="{BB962C8B-B14F-4D97-AF65-F5344CB8AC3E}">
        <p14:creationId xmlns:p14="http://schemas.microsoft.com/office/powerpoint/2010/main" val="2695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5666" y="281115"/>
            <a:ext cx="9144000" cy="2387600"/>
          </a:xfrm>
        </p:spPr>
        <p:txBody>
          <a:bodyPr/>
          <a:lstStyle/>
          <a:p>
            <a:r>
              <a:rPr lang="fr-FR" sz="4000" dirty="0" smtClean="0"/>
              <a:t>ENSEIGNEMENT EXPLICITE</a:t>
            </a:r>
            <a:r>
              <a:rPr lang="fr-FR" dirty="0" smtClean="0"/>
              <a:t>: un outil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5666" y="3472573"/>
            <a:ext cx="9144000" cy="1309255"/>
          </a:xfrm>
        </p:spPr>
        <p:txBody>
          <a:bodyPr>
            <a:noAutofit/>
          </a:bodyPr>
          <a:lstStyle/>
          <a:p>
            <a:r>
              <a:rPr lang="fr-FR" sz="2800" dirty="0" smtClean="0"/>
              <a:t>Inférences de connaissances: Stratégie du maçon</a:t>
            </a:r>
          </a:p>
          <a:p>
            <a:r>
              <a:rPr lang="fr-FR" sz="2800" dirty="0" smtClean="0"/>
              <a:t>Je construis ma compréhension avec 3 briques</a:t>
            </a:r>
          </a:p>
          <a:p>
            <a:r>
              <a:rPr lang="fr-FR" sz="2800" dirty="0" smtClean="0"/>
              <a:t>BIANCO / LIMA</a:t>
            </a: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8653" y="2762528"/>
            <a:ext cx="1687815" cy="327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35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189" y="1426464"/>
            <a:ext cx="9818448" cy="543153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810512" y="265176"/>
            <a:ext cx="8147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1"/>
                </a:solidFill>
              </a:rPr>
              <a:t>1/</a:t>
            </a:r>
            <a:r>
              <a:rPr lang="fr-FR" sz="3200" dirty="0">
                <a:solidFill>
                  <a:schemeClr val="accent1"/>
                </a:solidFill>
              </a:rPr>
              <a:t> </a:t>
            </a:r>
            <a:r>
              <a:rPr lang="fr-FR" sz="3200" dirty="0" smtClean="0">
                <a:solidFill>
                  <a:schemeClr val="accent1"/>
                </a:solidFill>
              </a:rPr>
              <a:t>Etayage et supervision</a:t>
            </a:r>
            <a:endParaRPr lang="fr-FR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3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478" y="548640"/>
            <a:ext cx="11942984" cy="596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52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 smtClean="0">
                <a:solidFill>
                  <a:schemeClr val="accent1"/>
                </a:solidFill>
              </a:rPr>
              <a:t>2/ pratiques guidées et 3/entrainement</a:t>
            </a:r>
            <a:endParaRPr lang="fr-FR" sz="4000" dirty="0">
              <a:solidFill>
                <a:schemeClr val="accent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3223"/>
            <a:ext cx="10709366" cy="558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19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49" y="923924"/>
            <a:ext cx="11610574" cy="564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8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9551989" y="5661025"/>
            <a:ext cx="720725" cy="6477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411" name="ZoneTexte 5"/>
          <p:cNvSpPr txBox="1">
            <a:spLocks noChangeArrowheads="1"/>
          </p:cNvSpPr>
          <p:nvPr/>
        </p:nvSpPr>
        <p:spPr bwMode="auto">
          <a:xfrm>
            <a:off x="1952626" y="1143000"/>
            <a:ext cx="8501063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40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Dans une leçon explicite, </a:t>
            </a:r>
            <a:r>
              <a:rPr lang="fr-FR" altLang="fr-FR" sz="2400" b="1">
                <a:solidFill>
                  <a:srgbClr val="FF99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la présentation</a:t>
            </a:r>
            <a:r>
              <a:rPr lang="fr-FR" altLang="fr-FR" sz="2400" b="1">
                <a:solidFill>
                  <a:srgbClr val="0070C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est la première des quatre étapes importantes : </a:t>
            </a:r>
          </a:p>
          <a:p>
            <a:endParaRPr lang="fr-FR" altLang="fr-FR" sz="2800" b="1">
              <a:solidFill>
                <a:srgbClr val="000000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endParaRPr lang="fr-FR" altLang="fr-FR" sz="2800">
              <a:solidFill>
                <a:srgbClr val="000000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endParaRPr lang="fr-FR" altLang="fr-FR" sz="2800">
              <a:solidFill>
                <a:srgbClr val="000000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endParaRPr lang="fr-FR" altLang="fr-FR" sz="2800">
              <a:solidFill>
                <a:srgbClr val="000000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endParaRPr lang="fr-FR" altLang="fr-FR" sz="2800">
              <a:solidFill>
                <a:srgbClr val="000000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endParaRPr lang="fr-FR" altLang="fr-FR" sz="2800">
              <a:solidFill>
                <a:srgbClr val="000000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endParaRPr lang="fr-FR" altLang="fr-FR" sz="1200">
              <a:solidFill>
                <a:srgbClr val="000000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endParaRPr lang="fr-FR" altLang="fr-FR" sz="2800">
              <a:solidFill>
                <a:srgbClr val="000000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17413" name="Image 6" descr="Modelage.png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2060575"/>
            <a:ext cx="9525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à coins arrondis 7"/>
          <p:cNvSpPr>
            <a:spLocks noChangeArrowheads="1"/>
          </p:cNvSpPr>
          <p:nvPr/>
        </p:nvSpPr>
        <p:spPr bwMode="auto">
          <a:xfrm>
            <a:off x="3503614" y="1989138"/>
            <a:ext cx="6429375" cy="785812"/>
          </a:xfrm>
          <a:prstGeom prst="roundRect">
            <a:avLst>
              <a:gd name="adj" fmla="val 16667"/>
            </a:avLst>
          </a:prstGeom>
          <a:solidFill>
            <a:srgbClr val="F4C39A"/>
          </a:solidFill>
          <a:ln w="9525" algn="ctr">
            <a:solidFill>
              <a:schemeClr val="accent1"/>
            </a:solidFill>
            <a:round/>
            <a:headEnd/>
            <a:tailEnd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 b="1" dirty="0">
              <a:solidFill>
                <a:schemeClr val="dk1"/>
              </a:solidFill>
              <a:latin typeface="Corbel" pitchFamily="34" charset="0"/>
            </a:endParaRPr>
          </a:p>
          <a:p>
            <a:pPr marL="514350" indent="-514350">
              <a:defRPr/>
            </a:pPr>
            <a:r>
              <a:rPr lang="fr-FR" sz="2400" b="1" dirty="0">
                <a:solidFill>
                  <a:schemeClr val="dk1"/>
                </a:solidFill>
                <a:latin typeface="Corbel" pitchFamily="34" charset="0"/>
              </a:rPr>
              <a:t>1) La présentation </a:t>
            </a:r>
            <a:r>
              <a:rPr lang="fr-FR" dirty="0">
                <a:solidFill>
                  <a:schemeClr val="dk1"/>
                </a:solidFill>
                <a:latin typeface="Corbel" pitchFamily="34" charset="0"/>
              </a:rPr>
              <a:t>« je fais » </a:t>
            </a:r>
          </a:p>
          <a:p>
            <a:pPr marL="514350" indent="-514350">
              <a:defRPr/>
            </a:pPr>
            <a:r>
              <a:rPr lang="fr-FR" dirty="0">
                <a:solidFill>
                  <a:schemeClr val="dk1"/>
                </a:solidFill>
                <a:latin typeface="Corbel" pitchFamily="34" charset="0"/>
                <a:sym typeface="Symbol"/>
              </a:rPr>
              <a:t> </a:t>
            </a:r>
            <a:r>
              <a:rPr lang="fr-FR" dirty="0">
                <a:solidFill>
                  <a:schemeClr val="dk1"/>
                </a:solidFill>
                <a:latin typeface="Corbel" pitchFamily="34" charset="0"/>
              </a:rPr>
              <a:t>L’enseignant</a:t>
            </a:r>
          </a:p>
          <a:p>
            <a:pPr algn="ctr">
              <a:defRPr/>
            </a:pPr>
            <a:endParaRPr lang="fr-FR" dirty="0">
              <a:solidFill>
                <a:schemeClr val="dk1"/>
              </a:solidFill>
            </a:endParaRPr>
          </a:p>
        </p:txBody>
      </p:sp>
      <p:pic>
        <p:nvPicPr>
          <p:cNvPr id="17415" name="Image 9" descr="Pratique autonome.png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4581525"/>
            <a:ext cx="107156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Image 10" descr="Pratique guidée.png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2924175"/>
            <a:ext cx="9191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à coins arrondis 11"/>
          <p:cNvSpPr>
            <a:spLocks noChangeArrowheads="1"/>
          </p:cNvSpPr>
          <p:nvPr/>
        </p:nvSpPr>
        <p:spPr bwMode="auto">
          <a:xfrm>
            <a:off x="3503614" y="2852738"/>
            <a:ext cx="6429375" cy="785812"/>
          </a:xfrm>
          <a:prstGeom prst="roundRect">
            <a:avLst>
              <a:gd name="adj" fmla="val 16667"/>
            </a:avLst>
          </a:prstGeom>
          <a:solidFill>
            <a:srgbClr val="F4C39A"/>
          </a:solidFill>
          <a:ln w="9525" algn="ctr">
            <a:solidFill>
              <a:schemeClr val="accent1"/>
            </a:solidFill>
            <a:round/>
            <a:headEnd/>
            <a:tailEnd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fr-FR" sz="2400" b="1" dirty="0">
                <a:solidFill>
                  <a:schemeClr val="dk1"/>
                </a:solidFill>
                <a:latin typeface="Corbel" pitchFamily="34" charset="0"/>
              </a:rPr>
              <a:t>2) La pratique guidée </a:t>
            </a:r>
            <a:r>
              <a:rPr lang="fr-FR" dirty="0">
                <a:solidFill>
                  <a:schemeClr val="dk1"/>
                </a:solidFill>
                <a:latin typeface="Corbel" pitchFamily="34" charset="0"/>
              </a:rPr>
              <a:t> « nous faisons » </a:t>
            </a:r>
          </a:p>
          <a:p>
            <a:pPr>
              <a:defRPr/>
            </a:pPr>
            <a:r>
              <a:rPr lang="fr-FR" dirty="0">
                <a:solidFill>
                  <a:schemeClr val="dk1"/>
                </a:solidFill>
                <a:latin typeface="Corbel" pitchFamily="34" charset="0"/>
                <a:sym typeface="Symbol"/>
              </a:rPr>
              <a:t>  </a:t>
            </a:r>
            <a:r>
              <a:rPr lang="fr-FR" dirty="0">
                <a:solidFill>
                  <a:schemeClr val="dk1"/>
                </a:solidFill>
                <a:latin typeface="Corbel" pitchFamily="34" charset="0"/>
              </a:rPr>
              <a:t>Les élèves avec l’enseignant</a:t>
            </a:r>
            <a:endParaRPr lang="fr-FR" sz="1200" dirty="0">
              <a:solidFill>
                <a:schemeClr val="dk1"/>
              </a:solidFill>
            </a:endParaRPr>
          </a:p>
        </p:txBody>
      </p:sp>
      <p:sp>
        <p:nvSpPr>
          <p:cNvPr id="13" name="Rectangle à coins arrondis 12"/>
          <p:cNvSpPr>
            <a:spLocks noChangeArrowheads="1"/>
          </p:cNvSpPr>
          <p:nvPr/>
        </p:nvSpPr>
        <p:spPr bwMode="auto">
          <a:xfrm>
            <a:off x="3503614" y="4581526"/>
            <a:ext cx="6429375" cy="785813"/>
          </a:xfrm>
          <a:prstGeom prst="roundRect">
            <a:avLst>
              <a:gd name="adj" fmla="val 16667"/>
            </a:avLst>
          </a:prstGeom>
          <a:solidFill>
            <a:srgbClr val="F4C39A"/>
          </a:solidFill>
          <a:ln w="9525" algn="ctr">
            <a:solidFill>
              <a:schemeClr val="accent1"/>
            </a:solidFill>
            <a:round/>
            <a:headEnd/>
            <a:tailEnd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 sz="1000" b="1" dirty="0">
              <a:solidFill>
                <a:schemeClr val="dk1"/>
              </a:solidFill>
              <a:latin typeface="Corbel" pitchFamily="34" charset="0"/>
            </a:endParaRPr>
          </a:p>
          <a:p>
            <a:pPr>
              <a:defRPr/>
            </a:pPr>
            <a:r>
              <a:rPr lang="fr-FR" sz="2400" b="1" dirty="0">
                <a:solidFill>
                  <a:schemeClr val="dk1"/>
                </a:solidFill>
                <a:latin typeface="Corbel" pitchFamily="34" charset="0"/>
              </a:rPr>
              <a:t>4) La pratique autonome </a:t>
            </a:r>
            <a:r>
              <a:rPr lang="fr-FR" dirty="0">
                <a:solidFill>
                  <a:schemeClr val="dk1"/>
                </a:solidFill>
                <a:latin typeface="Corbel" pitchFamily="34" charset="0"/>
              </a:rPr>
              <a:t>« vous faites »</a:t>
            </a:r>
          </a:p>
          <a:p>
            <a:pPr>
              <a:defRPr/>
            </a:pPr>
            <a:r>
              <a:rPr lang="fr-FR" dirty="0">
                <a:solidFill>
                  <a:schemeClr val="dk1"/>
                </a:solidFill>
                <a:latin typeface="Corbel" pitchFamily="34" charset="0"/>
                <a:sym typeface="Symbol"/>
              </a:rPr>
              <a:t>  </a:t>
            </a:r>
            <a:r>
              <a:rPr lang="fr-FR" dirty="0">
                <a:solidFill>
                  <a:schemeClr val="dk1"/>
                </a:solidFill>
                <a:latin typeface="Corbel" pitchFamily="34" charset="0"/>
              </a:rPr>
              <a:t>Les élèves</a:t>
            </a:r>
            <a:endParaRPr lang="fr-FR" sz="2400" dirty="0">
              <a:solidFill>
                <a:schemeClr val="dk1"/>
              </a:solidFill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1127126" y="5734051"/>
            <a:ext cx="88931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fr-FR" altLang="fr-FR" sz="240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Lors de ces étapes, </a:t>
            </a:r>
            <a:r>
              <a:rPr lang="fr-FR" altLang="fr-FR" sz="2400">
                <a:solidFill>
                  <a:srgbClr val="FF99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la </a:t>
            </a:r>
            <a:r>
              <a:rPr lang="fr-FR" altLang="fr-FR" sz="2400" b="1">
                <a:solidFill>
                  <a:srgbClr val="FF99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tâche sera identique</a:t>
            </a:r>
            <a:r>
              <a:rPr lang="fr-FR" altLang="fr-FR" sz="2400">
                <a:solidFill>
                  <a:srgbClr val="FF99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r-FR" altLang="fr-FR" sz="240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	    </a:t>
            </a:r>
            <a:r>
              <a:rPr lang="fr-FR" altLang="fr-FR" sz="2400">
                <a:solidFill>
                  <a:srgbClr val="FF99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La </a:t>
            </a:r>
            <a:r>
              <a:rPr lang="fr-FR" altLang="fr-FR" sz="2400" b="1">
                <a:solidFill>
                  <a:srgbClr val="FF99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guidance de l’enseignant</a:t>
            </a:r>
            <a:r>
              <a:rPr lang="fr-FR" altLang="fr-FR" sz="2400" b="1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se réduit au  fur et à mesure.</a:t>
            </a:r>
            <a:endParaRPr lang="fr-FR" altLang="fr-FR" sz="2400"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>
            <a:spLocks noChangeArrowheads="1"/>
          </p:cNvSpPr>
          <p:nvPr/>
        </p:nvSpPr>
        <p:spPr bwMode="auto">
          <a:xfrm>
            <a:off x="3503614" y="3716338"/>
            <a:ext cx="6429375" cy="785812"/>
          </a:xfrm>
          <a:prstGeom prst="roundRect">
            <a:avLst>
              <a:gd name="adj" fmla="val 16667"/>
            </a:avLst>
          </a:prstGeom>
          <a:solidFill>
            <a:srgbClr val="F4C39A"/>
          </a:solidFill>
          <a:ln w="9525" algn="ctr">
            <a:solidFill>
              <a:schemeClr val="accent1"/>
            </a:solidFill>
            <a:round/>
            <a:headEnd/>
            <a:tailEnd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 sz="1000" b="1" dirty="0">
              <a:solidFill>
                <a:schemeClr val="dk1"/>
              </a:solidFill>
              <a:latin typeface="Corbel" pitchFamily="34" charset="0"/>
            </a:endParaRPr>
          </a:p>
          <a:p>
            <a:pPr>
              <a:defRPr/>
            </a:pPr>
            <a:r>
              <a:rPr lang="fr-FR" sz="2400" b="1" dirty="0">
                <a:solidFill>
                  <a:schemeClr val="dk1"/>
                </a:solidFill>
                <a:latin typeface="Corbel" pitchFamily="34" charset="0"/>
              </a:rPr>
              <a:t>3) L’objectivation </a:t>
            </a:r>
            <a:r>
              <a:rPr lang="fr-FR" dirty="0">
                <a:solidFill>
                  <a:schemeClr val="dk1"/>
                </a:solidFill>
                <a:latin typeface="Corbel" pitchFamily="34" charset="0"/>
              </a:rPr>
              <a:t>« nous disons ce que l’on fait »</a:t>
            </a:r>
          </a:p>
          <a:p>
            <a:pPr>
              <a:defRPr/>
            </a:pPr>
            <a:r>
              <a:rPr lang="fr-FR" dirty="0">
                <a:solidFill>
                  <a:schemeClr val="dk1"/>
                </a:solidFill>
                <a:latin typeface="Corbel" pitchFamily="34" charset="0"/>
              </a:rPr>
              <a:t> </a:t>
            </a:r>
            <a:r>
              <a:rPr lang="fr-FR" dirty="0">
                <a:solidFill>
                  <a:schemeClr val="dk1"/>
                </a:solidFill>
                <a:latin typeface="Corbel" pitchFamily="34" charset="0"/>
                <a:sym typeface="Symbol"/>
              </a:rPr>
              <a:t> </a:t>
            </a:r>
            <a:r>
              <a:rPr lang="fr-FR" dirty="0">
                <a:solidFill>
                  <a:schemeClr val="dk1"/>
                </a:solidFill>
                <a:latin typeface="Corbel" pitchFamily="34" charset="0"/>
              </a:rPr>
              <a:t>Les élèves avec l’enseignant</a:t>
            </a:r>
            <a:endParaRPr lang="fr-FR" sz="1200" dirty="0">
              <a:solidFill>
                <a:schemeClr val="dk1"/>
              </a:solidFill>
            </a:endParaRPr>
          </a:p>
        </p:txBody>
      </p:sp>
      <p:sp>
        <p:nvSpPr>
          <p:cNvPr id="17" name="Flèche courbée vers la gauche 16"/>
          <p:cNvSpPr/>
          <p:nvPr/>
        </p:nvSpPr>
        <p:spPr>
          <a:xfrm>
            <a:off x="2279650" y="3789364"/>
            <a:ext cx="863600" cy="720725"/>
          </a:xfrm>
          <a:prstGeom prst="curved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1002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pic>
        <p:nvPicPr>
          <p:cNvPr id="31761" name="Picture 17" descr="ANd9GcRc0EDQi_CWgjKoibN1yttma6A4W__Vo6_IhdWrNlIBpy6xeia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88913"/>
            <a:ext cx="8128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08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8" grpId="0" build="allAtOnce" animBg="1"/>
      <p:bldP spid="12" grpId="0" build="allAtOnce" animBg="1"/>
      <p:bldP spid="13" grpId="0" build="allAtOnce" animBg="1"/>
      <p:bldP spid="11" grpId="0" build="p"/>
      <p:bldP spid="14" grpId="0" build="allAtOnce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3000375" y="376239"/>
          <a:ext cx="6408738" cy="631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hoto Editor Photo" r:id="rId4" imgW="5495238" imgH="5420482" progId="MSPhotoEd.3">
                  <p:embed/>
                </p:oleObj>
              </mc:Choice>
              <mc:Fallback>
                <p:oleObj name="Photo Editor Photo" r:id="rId4" imgW="5495238" imgH="5420482" progId="MSPhotoEd.3">
                  <p:embed/>
                  <p:pic>
                    <p:nvPicPr>
                      <p:cNvPr id="583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376239"/>
                        <a:ext cx="6408738" cy="6319837"/>
                      </a:xfrm>
                      <a:prstGeom prst="rect">
                        <a:avLst/>
                      </a:prstGeom>
                      <a:solidFill>
                        <a:srgbClr val="F4C39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421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392</Words>
  <Application>Microsoft Office PowerPoint</Application>
  <PresentationFormat>Grand écran</PresentationFormat>
  <Paragraphs>79</Paragraphs>
  <Slides>24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Corbel</vt:lpstr>
      <vt:lpstr>Noto Sans CJK JP Regular</vt:lpstr>
      <vt:lpstr>Symbol</vt:lpstr>
      <vt:lpstr>Thème Office</vt:lpstr>
      <vt:lpstr>Photo Editor Photo</vt:lpstr>
      <vt:lpstr>Lecture- écriture cycle 3 dispositif national</vt:lpstr>
      <vt:lpstr>Quelques constats</vt:lpstr>
      <vt:lpstr>ENSEIGNEMENT EXPLICITE: un outil</vt:lpstr>
      <vt:lpstr>Présentation PowerPoint</vt:lpstr>
      <vt:lpstr>Présentation PowerPoint</vt:lpstr>
      <vt:lpstr>2/ pratiques guidées et 3/entrainement</vt:lpstr>
      <vt:lpstr>Présentation PowerPoint</vt:lpstr>
      <vt:lpstr>Présentation PowerPoint</vt:lpstr>
      <vt:lpstr>Présentation PowerPoint</vt:lpstr>
      <vt:lpstr>Les stratégies explicites de lecture </vt:lpstr>
      <vt:lpstr>Présentation PowerPoint</vt:lpstr>
      <vt:lpstr>Une méthodologie à développer</vt:lpstr>
      <vt:lpstr>Présentation PowerPoint</vt:lpstr>
      <vt:lpstr>Le plan de récit ou storytelling</vt:lpstr>
      <vt:lpstr>Présentation PowerPoint</vt:lpstr>
      <vt:lpstr>Présentation PowerPoint</vt:lpstr>
      <vt:lpstr>Présentation PowerPoint</vt:lpstr>
      <vt:lpstr>Des outils bibliographiques</vt:lpstr>
      <vt:lpstr>Des sites internet</vt:lpstr>
      <vt:lpstr>Liste de fréquence lexicale</vt:lpstr>
      <vt:lpstr>Présentation PowerPoint</vt:lpstr>
      <vt:lpstr>Présentation PowerPoint</vt:lpstr>
      <vt:lpstr>Présentation PowerPoint</vt:lpstr>
      <vt:lpstr>  http://www.vocanet.fr/ https://www.ortholud.com/index.html </vt:lpstr>
    </vt:vector>
  </TitlesOfParts>
  <Company>Académie de Versailles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Lecture- écriture cycle 3 dispositif national</dc:title>
  <dc:creator>Caroline Lemaire</dc:creator>
  <cp:lastModifiedBy>Caroline Lemaire</cp:lastModifiedBy>
  <cp:revision>1</cp:revision>
  <dcterms:created xsi:type="dcterms:W3CDTF">2019-05-17T12:11:29Z</dcterms:created>
  <dcterms:modified xsi:type="dcterms:W3CDTF">2019-05-17T12:11:44Z</dcterms:modified>
</cp:coreProperties>
</file>